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34.xml" ContentType="application/vnd.openxmlformats-officedocument.presentationml.notesSlide+xml"/>
  <Override PartName="/ppt/tags/tag16.xml" ContentType="application/vnd.openxmlformats-officedocument.presentationml.tags+xml"/>
  <Override PartName="/ppt/notesSlides/notesSlide35.xml" ContentType="application/vnd.openxmlformats-officedocument.presentationml.notesSlide+xml"/>
  <Override PartName="/ppt/tags/tag1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tags/tag20.xml" ContentType="application/vnd.openxmlformats-officedocument.presentationml.tags+xml"/>
  <Override PartName="/ppt/notesSlides/notesSlide40.xml" ContentType="application/vnd.openxmlformats-officedocument.presentationml.notesSlide+xml"/>
  <Override PartName="/ppt/tags/tag21.xml" ContentType="application/vnd.openxmlformats-officedocument.presentationml.tags+xml"/>
  <Override PartName="/ppt/notesSlides/notesSlide41.xml" ContentType="application/vnd.openxmlformats-officedocument.presentationml.notesSlide+xml"/>
  <Override PartName="/ppt/tags/tag2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Lst>
  <p:notesMasterIdLst>
    <p:notesMasterId r:id="rId61"/>
  </p:notesMasterIdLst>
  <p:handoutMasterIdLst>
    <p:handoutMasterId r:id="rId62"/>
  </p:handoutMasterIdLst>
  <p:sldIdLst>
    <p:sldId id="501" r:id="rId7"/>
    <p:sldId id="502" r:id="rId8"/>
    <p:sldId id="504" r:id="rId9"/>
    <p:sldId id="505" r:id="rId10"/>
    <p:sldId id="506" r:id="rId11"/>
    <p:sldId id="508" r:id="rId12"/>
    <p:sldId id="507" r:id="rId13"/>
    <p:sldId id="510" r:id="rId14"/>
    <p:sldId id="343" r:id="rId15"/>
    <p:sldId id="324" r:id="rId16"/>
    <p:sldId id="2013" r:id="rId17"/>
    <p:sldId id="349" r:id="rId18"/>
    <p:sldId id="350" r:id="rId19"/>
    <p:sldId id="351" r:id="rId20"/>
    <p:sldId id="267" r:id="rId21"/>
    <p:sldId id="354" r:id="rId22"/>
    <p:sldId id="355" r:id="rId23"/>
    <p:sldId id="356" r:id="rId24"/>
    <p:sldId id="4531" r:id="rId25"/>
    <p:sldId id="2355" r:id="rId26"/>
    <p:sldId id="4532" r:id="rId27"/>
    <p:sldId id="783" r:id="rId28"/>
    <p:sldId id="3698" r:id="rId29"/>
    <p:sldId id="4225" r:id="rId30"/>
    <p:sldId id="4533" r:id="rId31"/>
    <p:sldId id="690" r:id="rId32"/>
    <p:sldId id="692" r:id="rId33"/>
    <p:sldId id="693" r:id="rId34"/>
    <p:sldId id="691" r:id="rId35"/>
    <p:sldId id="717" r:id="rId36"/>
    <p:sldId id="856" r:id="rId37"/>
    <p:sldId id="857" r:id="rId38"/>
    <p:sldId id="4534" r:id="rId39"/>
    <p:sldId id="743" r:id="rId40"/>
    <p:sldId id="697" r:id="rId41"/>
    <p:sldId id="698" r:id="rId42"/>
    <p:sldId id="4535" r:id="rId43"/>
    <p:sldId id="4536" r:id="rId44"/>
    <p:sldId id="701" r:id="rId45"/>
    <p:sldId id="4537" r:id="rId46"/>
    <p:sldId id="704" r:id="rId47"/>
    <p:sldId id="705" r:id="rId48"/>
    <p:sldId id="706" r:id="rId49"/>
    <p:sldId id="753" r:id="rId50"/>
    <p:sldId id="754" r:id="rId51"/>
    <p:sldId id="4538" r:id="rId52"/>
    <p:sldId id="776" r:id="rId53"/>
    <p:sldId id="762" r:id="rId54"/>
    <p:sldId id="763" r:id="rId55"/>
    <p:sldId id="764" r:id="rId56"/>
    <p:sldId id="765" r:id="rId57"/>
    <p:sldId id="766" r:id="rId58"/>
    <p:sldId id="511" r:id="rId59"/>
    <p:sldId id="50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Lab Review" id="{D13DE96A-FBA2-46BF-8265-A64C477863ED}">
          <p14:sldIdLst>
            <p14:sldId id="506"/>
            <p14:sldId id="508"/>
            <p14:sldId id="507"/>
            <p14:sldId id="510"/>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Main Presentation" id="{9C6DC15C-DA95-4727-B0CF-614F85130179}">
          <p14:sldIdLst>
            <p14:sldId id="4532"/>
            <p14:sldId id="783"/>
            <p14:sldId id="3698"/>
            <p14:sldId id="4225"/>
            <p14:sldId id="4533"/>
            <p14:sldId id="690"/>
            <p14:sldId id="692"/>
            <p14:sldId id="693"/>
            <p14:sldId id="691"/>
            <p14:sldId id="717"/>
            <p14:sldId id="856"/>
            <p14:sldId id="857"/>
            <p14:sldId id="4534"/>
            <p14:sldId id="743"/>
            <p14:sldId id="697"/>
            <p14:sldId id="698"/>
            <p14:sldId id="4535"/>
            <p14:sldId id="4536"/>
            <p14:sldId id="701"/>
            <p14:sldId id="4537"/>
            <p14:sldId id="704"/>
            <p14:sldId id="705"/>
            <p14:sldId id="706"/>
            <p14:sldId id="753"/>
            <p14:sldId id="754"/>
            <p14:sldId id="4538"/>
            <p14:sldId id="776"/>
            <p14:sldId id="762"/>
            <p14:sldId id="763"/>
            <p14:sldId id="764"/>
            <p14:sldId id="765"/>
            <p14:sldId id="766"/>
          </p14:sldIdLst>
        </p14:section>
        <p14:section name="Conclusion" id="{1EB8832C-CECC-48AF-8BDB-6DDCF6FCD2DD}">
          <p14:sldIdLst>
            <p14:sldId id="511"/>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5" autoAdjust="0"/>
    <p:restoredTop sz="71532" autoAdjust="0"/>
  </p:normalViewPr>
  <p:slideViewPr>
    <p:cSldViewPr snapToGrid="0">
      <p:cViewPr varScale="1">
        <p:scale>
          <a:sx n="90" d="100"/>
          <a:sy n="90" d="100"/>
        </p:scale>
        <p:origin x="66" y="96"/>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15</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The concept (and technologies) of “data lake” applies here: the modern data estate brings all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where traditional data analytics is often in batch mode and well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technologies like machine learning and deep learning.</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To do all this at the scale and rate of modern data growth, let’s look at cloud scale analytics.</a:t>
            </a:r>
          </a:p>
          <a:p>
            <a:pPr marL="0" indent="0">
              <a:buFontTx/>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scenarios for near real-time stream analytics? They include fraud detection (much more useful when it’s happening than a day later!), connected vehicles, patient monitoring, customer behavior,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 In order to get important insights from data, you need a cloud analytics platform that enables you to:</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Easily ingest data of various types from streaming as well as static sources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Store the data securely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Prepare and transform the data</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Model and enrich the data, and serve 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Report and analyze the data, and act on it where needed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p>
          <a:p>
            <a:r>
              <a:rPr lang="en-US" sz="900" dirty="0"/>
              <a:t>All of this, while maintaining the security, SLAs and governance that you would expect from an enterprise-class solution.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13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of the available technologies at each stage, starting with Ingest and Acquire.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629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a:p>
            <a:endParaRPr lang="en-US" dirty="0"/>
          </a:p>
          <a:p>
            <a:r>
              <a:rPr lang="en-US" dirty="0"/>
              <a:t>Again, remember that you can download this deck. Also, the Azure docs (see Resources) are an exhaustive source of information about all the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storage options in Azure.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363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several requirements when evaluating storage options, including capacity limits (both per object and total), performance and latency, data encryption both in transit and at rest, HDFS compatibility, and replication capabilities both for BC/DR as well as multi-geo scale.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516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8261" lvl="1" indent="0" defTabSz="914192">
              <a:lnSpc>
                <a:spcPts val="2255"/>
              </a:lnSpc>
              <a:spcAft>
                <a:spcPts val="600"/>
              </a:spcAft>
              <a:buClr>
                <a:srgbClr val="0078D7"/>
              </a:buClr>
              <a:buSzPct val="90000"/>
              <a:buFont typeface="Wingdings" panose="05000000000000000000" pitchFamily="2" charset="2"/>
              <a:buNone/>
            </a:pPr>
            <a:endParaRPr lang="en-US" sz="1600" dirty="0">
              <a:solidFill>
                <a:srgbClr val="505050"/>
              </a:solidFill>
              <a:latin typeface="Segoe UI Semilight" panose="020B0402040204020203" pitchFamily="34" charset="0"/>
              <a:cs typeface="Segoe UI Semilight" panose="020B0402040204020203" pitchFamily="34" charset="0"/>
            </a:endParaRPr>
          </a:p>
          <a:p>
            <a:r>
              <a:rPr lang="en-US" dirty="0"/>
              <a:t>Consider several requirements when evaluating storage options, including capacity limits (both per object and total), performance, and replication capabilities both for BC/DR as well as multi-geo scale.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509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some options for preparing and transforming data in Azure.</a:t>
            </a:r>
          </a:p>
          <a:p>
            <a:endParaRPr lang="en-US" dirty="0"/>
          </a:p>
          <a:p>
            <a:r>
              <a:rPr lang="en-US" dirty="0"/>
              <a:t>This covers data cleansing, curation, structuring, and aggregation.</a:t>
            </a:r>
          </a:p>
          <a:p>
            <a:endParaRPr lang="en-US" dirty="0"/>
          </a:p>
          <a:p>
            <a:r>
              <a:rPr lang="en-US" dirty="0"/>
              <a:t>For example, we may want to address dirty or missing data at this layer through removal, supplementation, or other techniques.</a:t>
            </a:r>
          </a:p>
          <a:p>
            <a:endParaRPr lang="en-US" dirty="0"/>
          </a:p>
          <a:p>
            <a:r>
              <a:rPr lang="en-US" dirty="0"/>
              <a:t>In a data lake environment, it’s worth considering keeping the raw, original data and adopting a staged approach to cleansing and transformation of data into successive versions, so that we can go back later and try new approaches or validate our existing approaches, and reduce the risk of losing full source data integrity.</a:t>
            </a:r>
          </a:p>
          <a:p>
            <a:endParaRPr lang="en-US" dirty="0"/>
          </a:p>
          <a:p>
            <a:r>
              <a:rPr lang="en-US" dirty="0"/>
              <a:t>We may want to re-structure our data here, for example if we get data in multiple formats, we may want to adjust data structures into one canonical format or schema.</a:t>
            </a:r>
          </a:p>
          <a:p>
            <a:endParaRPr lang="en-US" dirty="0"/>
          </a:p>
          <a:p>
            <a:r>
              <a:rPr lang="en-US" dirty="0"/>
              <a:t>We may also want to aggregate data here, such as if we have data from multiple sources (like sensors or devices) but it makes sense to store all the data together.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5765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technologies to use for data preparation, transformation and processing, several requirements should be considered.</a:t>
            </a:r>
          </a:p>
          <a:p>
            <a:endParaRPr lang="en-US" dirty="0"/>
          </a:p>
          <a:p>
            <a:r>
              <a:rPr lang="en-US" dirty="0"/>
              <a:t>Scalability of the technology should accommodate the amount of data that needs to be processed now, as well as in the future. Will the technology grow with your needs (and within your budget)?</a:t>
            </a:r>
          </a:p>
          <a:p>
            <a:endParaRPr lang="en-US" dirty="0"/>
          </a:p>
          <a:p>
            <a:r>
              <a:rPr lang="en-US" dirty="0"/>
              <a:t>How you configure and develop – what are your skills? Consider the languages and frameworks the technology should support. Python? SQL? Scala? R? And more.</a:t>
            </a:r>
          </a:p>
          <a:p>
            <a:endParaRPr lang="en-US" dirty="0"/>
          </a:p>
          <a:p>
            <a:r>
              <a:rPr lang="en-US" dirty="0"/>
              <a:t>Consider integrations of the technology, both “out of box” as well as third-party, open source, and ability to build custom integration components.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886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is not only a great data ingestion and movement solution, but also has the capability to orchestrate data transformation in various services.</a:t>
            </a:r>
          </a:p>
          <a:p>
            <a:endParaRPr lang="en-US" dirty="0"/>
          </a:p>
          <a:p>
            <a:r>
              <a:rPr lang="en-US" dirty="0"/>
              <a:t>ADF pipelines can include data transformation activities, including calling out to various HDInsight environments like Spark, Hive, and Pig, calling Stored Procedures in various SQL services, executing custom code in Azure Batch, and running Databricks notebooks on Azure Databricks clusters.</a:t>
            </a:r>
          </a:p>
          <a:p>
            <a:endParaRPr lang="en-US" dirty="0"/>
          </a:p>
          <a:p>
            <a:r>
              <a:rPr lang="en-US" dirty="0"/>
              <a:t>And for customers who have invested in building SQL Server Integration Services (SSIS) packages for enterprise ETL, ADF can also host and run SSIS packages in the cloud or on-premise as part of ADF pipelines.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1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several data preparation and transformation offerings in Azure. All of these are PaaS options.</a:t>
            </a:r>
          </a:p>
          <a:p>
            <a:endParaRPr lang="en-US" dirty="0"/>
          </a:p>
          <a:p>
            <a:r>
              <a:rPr lang="en-US" dirty="0"/>
              <a:t>Azure Data Lake Analytics (ADLA) is a job-based technology that uses the U-SQL language, which combines features from C# and T-SQL. It works with Azure Data Lake Store (ADLS v1), which we already discussed.</a:t>
            </a:r>
          </a:p>
          <a:p>
            <a:endParaRPr lang="en-US" dirty="0"/>
          </a:p>
          <a:p>
            <a:r>
              <a:rPr lang="en-US" dirty="0"/>
              <a:t>HDInsight, the managed Hadoop service on Azure, offers multiple data transformation options including Spark, Hive, and Hive LLAP. Note that HDInsight is based on Hortonworks, so Impala (available on Cloudera) is not available as part of HDInsight, but is available as an IaaS option.</a:t>
            </a:r>
          </a:p>
          <a:p>
            <a:endParaRPr lang="en-US" dirty="0"/>
          </a:p>
          <a:p>
            <a:r>
              <a:rPr lang="en-US" dirty="0"/>
              <a:t>Azure SQL Data Warehouse, which we already saw in storage, is the managed MPP relational data warehouse offering on Azure.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the only first-party offering of Databricks on any of the clouds. Databricks is a managed Spark offering with additional capabilities such as autoscaling, the ability to pause compute, and more. </a:t>
            </a:r>
          </a:p>
          <a:p>
            <a:endParaRPr lang="en-US" dirty="0"/>
          </a:p>
          <a:p>
            <a:r>
              <a:rPr lang="en-US" dirty="0"/>
              <a:t>Databricks is growing very rapidly due to its wide programmability, </a:t>
            </a:r>
            <a:r>
              <a:rPr lang="en-US" dirty="0" err="1"/>
              <a:t>autoscale</a:t>
            </a:r>
            <a:r>
              <a:rPr lang="en-US" dirty="0"/>
              <a:t> and pause capabilities, and streaming and machine learning capabilities, in addition to Databricks-specific APIs and utilities.</a:t>
            </a:r>
          </a:p>
          <a:p>
            <a:endParaRPr lang="en-US" dirty="0"/>
          </a:p>
          <a:p>
            <a:r>
              <a:rPr lang="en-US" dirty="0"/>
              <a:t>You will use Databricks during the labs.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integration capabilities of these offerings. Remember that Azure Data Lake Store (ADLS) has the </a:t>
            </a:r>
            <a:r>
              <a:rPr lang="en-US" dirty="0" err="1"/>
              <a:t>WebHDFS</a:t>
            </a:r>
            <a:r>
              <a:rPr lang="en-US" dirty="0"/>
              <a:t> layer, which is how all these services are able to integrate with it. Similarly, most of these services have extensive integration and query capabilities with external stores, like the various SQL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various scalability capabilities including scale-out granularity and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specifically highlight Azure Databricks. Unlike with other clouds, on Azure, Databricks is a first-party service and is integrated seamlessly with a wide variety of other Azure services, including storage, data services,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363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fully supports </a:t>
            </a:r>
            <a:r>
              <a:rPr lang="en-US" dirty="0" err="1"/>
              <a:t>Jupyter</a:t>
            </a:r>
            <a:r>
              <a:rPr lang="en-US" dirty="0"/>
              <a:t> notebooks to develop and run Spark applications, whether interactively or as jobs launched from Azure Data Factory pipelines.</a:t>
            </a:r>
          </a:p>
          <a:p>
            <a:endParaRPr lang="en-US" dirty="0"/>
          </a:p>
          <a:p>
            <a:r>
              <a:rPr lang="en-US" dirty="0"/>
              <a:t>Data developers familiar with </a:t>
            </a:r>
            <a:r>
              <a:rPr lang="en-US" dirty="0" err="1"/>
              <a:t>Jupyter</a:t>
            </a:r>
            <a:r>
              <a:rPr lang="en-US" dirty="0"/>
              <a:t> notebooks from other platforms will be immediately productive, and are also able to use additional Databricks capabilities like the Databricks utilities libraries. You will work in a </a:t>
            </a:r>
            <a:r>
              <a:rPr lang="en-US" dirty="0" err="1"/>
              <a:t>Jupyter</a:t>
            </a:r>
            <a:r>
              <a:rPr lang="en-US" dirty="0"/>
              <a:t> notebook on Databricks in the labs.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594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modeling and enriching, as well as serving data.</a:t>
            </a:r>
          </a:p>
          <a:p>
            <a:endParaRPr lang="en-US" dirty="0"/>
          </a:p>
          <a:p>
            <a:r>
              <a:rPr lang="en-US" dirty="0"/>
              <a:t>Modeling means we want to apply machine learning and deep learning over our data, to extract insights and intelligence.</a:t>
            </a:r>
          </a:p>
          <a:p>
            <a:endParaRPr lang="en-US" dirty="0"/>
          </a:p>
          <a:p>
            <a:r>
              <a:rPr lang="en-US" dirty="0"/>
              <a:t>Enrichment means we want to add insights to our data that we gain from modeling.</a:t>
            </a:r>
          </a:p>
          <a:p>
            <a:endParaRPr lang="en-US" dirty="0"/>
          </a:p>
          <a:p>
            <a:r>
              <a:rPr lang="en-US" dirty="0"/>
              <a:t>Serving means we make our data available for consumption by front-end platforms like BI and reporting, applications, and so on.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5264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ML and AI technologies. A decision tree is very helpful to start narrowing the choices.</a:t>
            </a:r>
          </a:p>
          <a:p>
            <a:endParaRPr lang="en-US" dirty="0"/>
          </a:p>
          <a:p>
            <a:r>
              <a:rPr lang="en-US" dirty="0"/>
              <a:t>A number of factors should be considered, including:</a:t>
            </a:r>
          </a:p>
          <a:p>
            <a:pPr marL="228600" indent="-228600">
              <a:buAutoNum type="arabicPeriod"/>
            </a:pPr>
            <a:r>
              <a:rPr lang="en-US" dirty="0"/>
              <a:t>Are pre-trained models “good enough”? Azure offers a couple of dozen Cognitive Services, which are general, pre-trained models operationalized as APIs that developers can integrate. You will work with a Cognitive Service in the labs.</a:t>
            </a:r>
          </a:p>
          <a:p>
            <a:pPr marL="228600" indent="-228600">
              <a:buAutoNum type="arabicPeriod"/>
            </a:pPr>
            <a:r>
              <a:rPr lang="en-US" dirty="0"/>
              <a:t>Who will be building and maintaining ML models? Code-first data scientists who prefer a notebook or command line? Or others who prefer graphical tools? What skills are available for languages and frameworks?</a:t>
            </a:r>
          </a:p>
          <a:p>
            <a:pPr marL="228600" indent="-228600">
              <a:buAutoNum type="arabicPeriod"/>
            </a:pPr>
            <a:r>
              <a:rPr lang="en-US" dirty="0"/>
              <a:t>Where will the models need to run? More and more offerings on Azure are available to run outside of the cloud, including in Docker containers. SQL Server, ML Server, and Data Science VMs are other ML environments.</a:t>
            </a:r>
          </a:p>
          <a:p>
            <a:pPr marL="228600" indent="-228600">
              <a:buAutoNum type="arabicPeriod"/>
            </a:pPr>
            <a:endParaRPr lang="en-US" dirty="0"/>
          </a:p>
          <a:p>
            <a:pPr marL="0" indent="0">
              <a:buNone/>
            </a:pP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61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more closely at requirements for Machine Learning Modeling. Those include:</a:t>
            </a:r>
          </a:p>
          <a:p>
            <a:endParaRPr lang="en-US" dirty="0"/>
          </a:p>
          <a:p>
            <a:r>
              <a:rPr lang="en-US" dirty="0"/>
              <a:t>The ML service should be able to scale, so that training happens in the timeframe (and budget) you need.</a:t>
            </a:r>
          </a:p>
          <a:p>
            <a:endParaRPr lang="en-US" dirty="0"/>
          </a:p>
          <a:p>
            <a:r>
              <a:rPr lang="en-US" dirty="0"/>
              <a:t>It should support the languages and frameworks matching your skills.</a:t>
            </a:r>
          </a:p>
          <a:p>
            <a:endParaRPr lang="en-US" dirty="0"/>
          </a:p>
          <a:p>
            <a:r>
              <a:rPr lang="en-US" dirty="0"/>
              <a:t>It should enable collaboration, review, dev/ops, and ideally support programmatic APIs, command-line, and graphical tools.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211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7440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61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E27E56C-3AC5-4D18-ADDD-32FA7EAE2B6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18201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866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Overall, this is a data estate that is a form of lambda architecture. At its simplest, a lambda architecture has “hot” and “cold” data paths and analysis capabilities. We will discuss that architecture pattern and all the technologies you’ll use more shortly,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10</a:t>
            </a:fld>
            <a:endParaRPr lang="en-US" dirty="0"/>
          </a:p>
        </p:txBody>
      </p:sp>
    </p:spTree>
    <p:extLst>
      <p:ext uri="{BB962C8B-B14F-4D97-AF65-F5344CB8AC3E}">
        <p14:creationId xmlns:p14="http://schemas.microsoft.com/office/powerpoint/2010/main" val="411607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1/26/2019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23252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spTree>
    <p:extLst>
      <p:ext uri="{BB962C8B-B14F-4D97-AF65-F5344CB8AC3E}">
        <p14:creationId xmlns:p14="http://schemas.microsoft.com/office/powerpoint/2010/main" val="10400357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4969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10.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3" r:id="rId23"/>
    <p:sldLayoutId id="2147484564" r:id="rId24"/>
    <p:sldLayoutId id="2147484566" r:id="rId25"/>
    <p:sldLayoutId id="2147484567" r:id="rId26"/>
    <p:sldLayoutId id="2147484568" r:id="rId27"/>
    <p:sldLayoutId id="2147484569" r:id="rId28"/>
    <p:sldLayoutId id="2147484570" r:id="rId29"/>
    <p:sldLayoutId id="2147484571" r:id="rId30"/>
    <p:sldLayoutId id="2147484572" r:id="rId31"/>
    <p:sldLayoutId id="2147484573" r:id="rId32"/>
    <p:sldLayoutId id="2147484574" r:id="rId33"/>
    <p:sldLayoutId id="2147484575" r:id="rId34"/>
    <p:sldLayoutId id="2147484576" r:id="rId3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1.xml"/><Relationship Id="rId6" Type="http://schemas.openxmlformats.org/officeDocument/2006/relationships/image" Target="../media/image30.gi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3" Type="http://schemas.openxmlformats.org/officeDocument/2006/relationships/image" Target="../media/image67.pn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71.png"/><Relationship Id="rId12" Type="http://schemas.openxmlformats.org/officeDocument/2006/relationships/hyperlink" Target="http://www.asd.gov.au/infosec/irap/index.htm" TargetMode="External"/><Relationship Id="rId17" Type="http://schemas.openxmlformats.org/officeDocument/2006/relationships/image" Target="../media/image79.jpeg"/><Relationship Id="rId25" Type="http://schemas.openxmlformats.org/officeDocument/2006/relationships/image" Target="../media/image87.jpeg"/><Relationship Id="rId33" Type="http://schemas.openxmlformats.org/officeDocument/2006/relationships/image" Target="../media/image95.jpeg"/><Relationship Id="rId38" Type="http://schemas.openxmlformats.org/officeDocument/2006/relationships/image" Target="../media/image100.png"/><Relationship Id="rId2" Type="http://schemas.openxmlformats.org/officeDocument/2006/relationships/notesSlide" Target="../notesSlides/notesSlide17.xml"/><Relationship Id="rId16" Type="http://schemas.openxmlformats.org/officeDocument/2006/relationships/image" Target="../media/image78.jpe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69.jpeg"/><Relationship Id="rId15" Type="http://schemas.openxmlformats.org/officeDocument/2006/relationships/image" Target="../media/image77.jpeg"/><Relationship Id="rId23" Type="http://schemas.openxmlformats.org/officeDocument/2006/relationships/image" Target="../media/image85.jpeg"/><Relationship Id="rId28" Type="http://schemas.openxmlformats.org/officeDocument/2006/relationships/image" Target="../media/image90.jpeg"/><Relationship Id="rId36" Type="http://schemas.openxmlformats.org/officeDocument/2006/relationships/image" Target="../media/image98.jpeg"/><Relationship Id="rId10" Type="http://schemas.openxmlformats.org/officeDocument/2006/relationships/image" Target="../media/image74.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hyperlink" Target="https://www.fisc.or.jp/" TargetMode="External"/><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7.jpeg"/><Relationship Id="rId18" Type="http://schemas.openxmlformats.org/officeDocument/2006/relationships/image" Target="../media/image1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06.jpeg"/><Relationship Id="rId17" Type="http://schemas.openxmlformats.org/officeDocument/2006/relationships/image" Target="../media/image111.jpeg"/><Relationship Id="rId2" Type="http://schemas.openxmlformats.org/officeDocument/2006/relationships/tags" Target="../tags/tag2.xml"/><Relationship Id="rId16" Type="http://schemas.openxmlformats.org/officeDocument/2006/relationships/image" Target="../media/image110.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5.jpeg"/><Relationship Id="rId5" Type="http://schemas.openxmlformats.org/officeDocument/2006/relationships/tags" Target="../tags/tag5.xml"/><Relationship Id="rId15" Type="http://schemas.openxmlformats.org/officeDocument/2006/relationships/image" Target="../media/image109.jpeg"/><Relationship Id="rId10" Type="http://schemas.openxmlformats.org/officeDocument/2006/relationships/notesSlide" Target="../notesSlides/notesSlide21.xml"/><Relationship Id="rId4" Type="http://schemas.openxmlformats.org/officeDocument/2006/relationships/tags" Target="../tags/tag4.xml"/><Relationship Id="rId9" Type="http://schemas.openxmlformats.org/officeDocument/2006/relationships/slideLayout" Target="../slideLayouts/slideLayout80.xml"/><Relationship Id="rId14" Type="http://schemas.openxmlformats.org/officeDocument/2006/relationships/image" Target="../media/image10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23.xml"/><Relationship Id="rId7" Type="http://schemas.openxmlformats.org/officeDocument/2006/relationships/image" Target="../media/image116.png"/><Relationship Id="rId2" Type="http://schemas.openxmlformats.org/officeDocument/2006/relationships/slideLayout" Target="../slideLayouts/slideLayout78.xml"/><Relationship Id="rId1" Type="http://schemas.openxmlformats.org/officeDocument/2006/relationships/tags" Target="../tags/tag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1.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1.xml"/><Relationship Id="rId1" Type="http://schemas.openxmlformats.org/officeDocument/2006/relationships/tags" Target="../tags/tag11.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1.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1.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1.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30.xml"/><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31.xml"/><Relationship Id="rId1" Type="http://schemas.openxmlformats.org/officeDocument/2006/relationships/slideLayout" Target="../slideLayouts/slideLayout81.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3.xml"/><Relationship Id="rId1" Type="http://schemas.openxmlformats.org/officeDocument/2006/relationships/tags" Target="../tags/tag1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1.xml"/><Relationship Id="rId1" Type="http://schemas.openxmlformats.org/officeDocument/2006/relationships/tags" Target="../tags/tag16.xml"/><Relationship Id="rId4" Type="http://schemas.openxmlformats.org/officeDocument/2006/relationships/hyperlink" Target="https://docs.microsoft.com/azure/storage/common/storage-redundancy"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1.xml"/><Relationship Id="rId1" Type="http://schemas.openxmlformats.org/officeDocument/2006/relationships/tags" Target="../tags/tag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8.xml"/><Relationship Id="rId1" Type="http://schemas.openxmlformats.org/officeDocument/2006/relationships/tags" Target="../tags/tag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1.xml"/><Relationship Id="rId1" Type="http://schemas.openxmlformats.org/officeDocument/2006/relationships/tags" Target="../tags/tag1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1.xml"/><Relationship Id="rId1" Type="http://schemas.openxmlformats.org/officeDocument/2006/relationships/tags" Target="../tags/tag2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1.xml"/><Relationship Id="rId1" Type="http://schemas.openxmlformats.org/officeDocument/2006/relationships/tags" Target="../tags/tag2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1.xml"/><Relationship Id="rId1" Type="http://schemas.openxmlformats.org/officeDocument/2006/relationships/tags" Target="../tags/tag2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84.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4.xml"/><Relationship Id="rId1" Type="http://schemas.openxmlformats.org/officeDocument/2006/relationships/slideLayout" Target="../slideLayouts/slideLayout82.xml"/><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47.xml"/><Relationship Id="rId1" Type="http://schemas.openxmlformats.org/officeDocument/2006/relationships/slideLayout" Target="../slideLayouts/slideLayout84.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docs.azuredatabricks.net/_static/notebooks/h2o-sparkling-water.html" TargetMode="External"/><Relationship Id="rId3" Type="http://schemas.openxmlformats.org/officeDocument/2006/relationships/hyperlink" Target="https://spark.apache.org/docs/latest/ml-tuning.html#model-selection-aka-hyperparameter-tuning" TargetMode="External"/><Relationship Id="rId7" Type="http://schemas.openxmlformats.org/officeDocument/2006/relationships/hyperlink" Target="https://spark.apache.org/docs/latest/ml-pipeline.html" TargetMode="External"/><Relationship Id="rId2" Type="http://schemas.openxmlformats.org/officeDocument/2006/relationships/notesSlide" Target="../notesSlides/notesSlide48.xml"/><Relationship Id="rId1" Type="http://schemas.openxmlformats.org/officeDocument/2006/relationships/slideLayout" Target="../slideLayouts/slideLayout60.xml"/><Relationship Id="rId6" Type="http://schemas.openxmlformats.org/officeDocument/2006/relationships/hyperlink" Target="https://spark.apache.org/docs/latest/sql-programming-guide.html" TargetMode="External"/><Relationship Id="rId11" Type="http://schemas.openxmlformats.org/officeDocument/2006/relationships/image" Target="../media/image121.jpeg"/><Relationship Id="rId5" Type="http://schemas.openxmlformats.org/officeDocument/2006/relationships/hyperlink" Target="https://spark.apache.org/docs/latest/api/scala/index.html#org.apache.spark.ml.tuning.TrainValidationSplit" TargetMode="External"/><Relationship Id="rId10" Type="http://schemas.openxmlformats.org/officeDocument/2006/relationships/hyperlink" Target="https://docs.azuredatabricks.net/user-guide/faq/xgboost.html#xgboost" TargetMode="External"/><Relationship Id="rId4" Type="http://schemas.openxmlformats.org/officeDocument/2006/relationships/hyperlink" Target="https://spark.apache.org/docs/latest/api/scala/index.html#org.apache.spark.ml.tuning.CrossValidator" TargetMode="External"/><Relationship Id="rId9" Type="http://schemas.openxmlformats.org/officeDocument/2006/relationships/hyperlink" Target="http://scikit-learn.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Microsoft%20Machine%20Learning%20Library%20for%20Apache%20Spark" TargetMode="External"/><Relationship Id="rId2" Type="http://schemas.openxmlformats.org/officeDocument/2006/relationships/notesSlide" Target="../notesSlides/notesSlide49.xml"/><Relationship Id="rId1" Type="http://schemas.openxmlformats.org/officeDocument/2006/relationships/slideLayout" Target="../slideLayouts/slideLayout84.xml"/><Relationship Id="rId6" Type="http://schemas.openxmlformats.org/officeDocument/2006/relationships/image" Target="../media/image122.png"/><Relationship Id="rId5" Type="http://schemas.openxmlformats.org/officeDocument/2006/relationships/hyperlink" Target="http://www.opencv.org/" TargetMode="External"/><Relationship Id="rId4" Type="http://schemas.openxmlformats.org/officeDocument/2006/relationships/hyperlink" Target="Microsoft%20Cognitive%20Toolki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0.xml"/><Relationship Id="rId1" Type="http://schemas.openxmlformats.org/officeDocument/2006/relationships/slideLayout" Target="../slideLayouts/slideLayout82.xml"/></Relationships>
</file>

<file path=ppt/slides/_rels/slide52.xml.rels><?xml version="1.0" encoding="UTF-8" standalone="yes"?>
<Relationships xmlns="http://schemas.openxmlformats.org/package/2006/relationships"><Relationship Id="rId8" Type="http://schemas.openxmlformats.org/officeDocument/2006/relationships/hyperlink" Target="https://en.wikipedia.org/wiki/Transfer_learning" TargetMode="External"/><Relationship Id="rId3" Type="http://schemas.openxmlformats.org/officeDocument/2006/relationships/hyperlink" Target="http://cntk.ai/" TargetMode="External"/><Relationship Id="rId7" Type="http://schemas.openxmlformats.org/officeDocument/2006/relationships/hyperlink" Target="https://github.com/databricks/spark-deep-learning" TargetMode="External"/><Relationship Id="rId2" Type="http://schemas.openxmlformats.org/officeDocument/2006/relationships/notesSlide" Target="../notesSlides/notesSlide51.xml"/><Relationship Id="rId1" Type="http://schemas.openxmlformats.org/officeDocument/2006/relationships/slideLayout" Target="../slideLayouts/slideLayout84.xml"/><Relationship Id="rId6" Type="http://schemas.openxmlformats.org/officeDocument/2006/relationships/hyperlink" Target="https://github.com/intel-analytics/BigDL" TargetMode="External"/><Relationship Id="rId5" Type="http://schemas.openxmlformats.org/officeDocument/2006/relationships/hyperlink" Target="https://github.com/yahoo/TensorFlowOnSpark" TargetMode="External"/><Relationship Id="rId10" Type="http://schemas.openxmlformats.org/officeDocument/2006/relationships/image" Target="../media/image125.png"/><Relationship Id="rId4" Type="http://schemas.openxmlformats.org/officeDocument/2006/relationships/hyperlink" Target="https://docs.databricks.com/applications/deep-learning/cntk.html" TargetMode="External"/><Relationship Id="rId9"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panose="020B0502040204020203" pitchFamily="34" charset="0"/>
                <a:cs typeface="Segoe UI" panose="020B05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256767" y="316524"/>
            <a:ext cx="8478033"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Session Presentation</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Cloud Scale Analytics</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Ingest</a:t>
            </a:r>
          </a:p>
          <a:p>
            <a:pPr algn="ctr" defTabSz="914192">
              <a:defRPr/>
            </a:pPr>
            <a:r>
              <a:rPr lang="en-US" sz="1765" dirty="0">
                <a:gradFill>
                  <a:gsLst>
                    <a:gs pos="2051">
                      <a:srgbClr val="0078D4"/>
                    </a:gs>
                    <a:gs pos="15000">
                      <a:srgbClr val="0078D4"/>
                    </a:gs>
                  </a:gsLst>
                  <a:lin ang="5400000" scaled="0"/>
                </a:gradFill>
                <a:latin typeface="Segoe UI Semibold"/>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55014" y="3614416"/>
            <a:ext cx="1034706"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Prep</a:t>
            </a:r>
          </a:p>
          <a:p>
            <a:pPr algn="ctr" defTabSz="914192">
              <a:defRPr/>
            </a:pPr>
            <a:r>
              <a:rPr lang="en-US" sz="1765" dirty="0">
                <a:gradFill>
                  <a:gsLst>
                    <a:gs pos="2051">
                      <a:srgbClr val="0078D4"/>
                    </a:gs>
                    <a:gs pos="15000">
                      <a:srgbClr val="0078D4"/>
                    </a:gs>
                  </a:gsLst>
                  <a:lin ang="5400000" scaled="0"/>
                </a:gradFill>
                <a:latin typeface="Segoe UI Semibold"/>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Model</a:t>
            </a:r>
          </a:p>
          <a:p>
            <a:pPr algn="ctr" defTabSz="914192">
              <a:defRPr/>
            </a:pPr>
            <a:r>
              <a:rPr lang="en-US" sz="1765" dirty="0">
                <a:gradFill>
                  <a:gsLst>
                    <a:gs pos="2051">
                      <a:srgbClr val="0078D4"/>
                    </a:gs>
                    <a:gs pos="15000">
                      <a:srgbClr val="0078D4"/>
                    </a:gs>
                  </a:gsLst>
                  <a:lin ang="5400000" scaled="0"/>
                </a:gradFill>
                <a:latin typeface="Segoe UI Semibold"/>
              </a:rPr>
              <a:t>Enrich</a:t>
            </a:r>
          </a:p>
          <a:p>
            <a:pPr algn="ctr" defTabSz="914192">
              <a:defRPr/>
            </a:pPr>
            <a:r>
              <a:rPr lang="en-US" sz="1765" dirty="0">
                <a:gradFill>
                  <a:gsLst>
                    <a:gs pos="2051">
                      <a:srgbClr val="0078D4"/>
                    </a:gs>
                    <a:gs pos="15000">
                      <a:srgbClr val="0078D4"/>
                    </a:gs>
                  </a:gsLst>
                  <a:lin ang="5400000" scaled="0"/>
                </a:gradFill>
                <a:latin typeface="Segoe UI Semibold"/>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Report</a:t>
            </a:r>
          </a:p>
          <a:p>
            <a:pPr algn="ctr" defTabSz="914192">
              <a:defRPr/>
            </a:pPr>
            <a:r>
              <a:rPr lang="en-US" sz="1765" dirty="0">
                <a:gradFill>
                  <a:gsLst>
                    <a:gs pos="2051">
                      <a:srgbClr val="0078D4"/>
                    </a:gs>
                    <a:gs pos="15000">
                      <a:srgbClr val="0078D4"/>
                    </a:gs>
                  </a:gsLst>
                  <a:lin ang="5400000" scaled="0"/>
                </a:gradFill>
                <a:latin typeface="Segoe UI Semibold"/>
              </a:rPr>
              <a:t>Analyze</a:t>
            </a:r>
          </a:p>
          <a:p>
            <a:pPr algn="ctr" defTabSz="914192">
              <a:defRPr/>
            </a:pPr>
            <a:r>
              <a:rPr lang="en-US" sz="1765" dirty="0">
                <a:gradFill>
                  <a:gsLst>
                    <a:gs pos="2051">
                      <a:srgbClr val="0078D4"/>
                    </a:gs>
                    <a:gs pos="15000">
                      <a:srgbClr val="0078D4"/>
                    </a:gs>
                  </a:gsLst>
                  <a:lin ang="5400000" scaled="0"/>
                </a:gradFill>
                <a:latin typeface="Segoe UI Semibold"/>
              </a:rPr>
              <a:t>Act</a:t>
            </a:r>
          </a:p>
        </p:txBody>
      </p:sp>
      <p:sp>
        <p:nvSpPr>
          <p:cNvPr id="44" name="TextBox 43">
            <a:extLst>
              <a:ext uri="{FF2B5EF4-FFF2-40B4-BE49-F238E27FC236}">
                <a16:creationId xmlns:a16="http://schemas.microsoft.com/office/drawing/2014/main" id="{75FBBAC7-AE2A-41E3-946C-37AD3EF753E5}"/>
              </a:ext>
            </a:extLst>
          </p:cNvPr>
          <p:cNvSpPr txBox="1"/>
          <p:nvPr/>
        </p:nvSpPr>
        <p:spPr>
          <a:xfrm>
            <a:off x="6452410" y="9229459"/>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Databricks</a:t>
            </a:r>
          </a:p>
        </p:txBody>
      </p:sp>
      <p:sp>
        <p:nvSpPr>
          <p:cNvPr id="45" name="TextBox 44">
            <a:extLst>
              <a:ext uri="{FF2B5EF4-FFF2-40B4-BE49-F238E27FC236}">
                <a16:creationId xmlns:a16="http://schemas.microsoft.com/office/drawing/2014/main" id="{8581C617-2F91-4938-A6AA-235BDCDD61D1}"/>
              </a:ext>
            </a:extLst>
          </p:cNvPr>
          <p:cNvSpPr txBox="1"/>
          <p:nvPr/>
        </p:nvSpPr>
        <p:spPr>
          <a:xfrm>
            <a:off x="2512529" y="781236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a:t>
            </a:r>
            <a:br>
              <a:rPr lang="en-US" sz="1600">
                <a:gradFill>
                  <a:gsLst>
                    <a:gs pos="2917">
                      <a:srgbClr val="1A1A1A"/>
                    </a:gs>
                    <a:gs pos="30000">
                      <a:srgbClr val="1A1A1A"/>
                    </a:gs>
                  </a:gsLst>
                  <a:lin ang="5400000" scaled="0"/>
                </a:gradFill>
                <a:latin typeface="Segoe UI"/>
              </a:rPr>
            </a:br>
            <a:r>
              <a:rPr lang="en-US" sz="1600">
                <a:gradFill>
                  <a:gsLst>
                    <a:gs pos="2917">
                      <a:srgbClr val="1A1A1A"/>
                    </a:gs>
                    <a:gs pos="30000">
                      <a:srgbClr val="1A1A1A"/>
                    </a:gs>
                  </a:gsLst>
                  <a:lin ang="5400000" scaled="0"/>
                </a:gradFill>
                <a:latin typeface="Segoe UI"/>
              </a:rPr>
              <a:t>Data Factory</a:t>
            </a:r>
          </a:p>
        </p:txBody>
      </p:sp>
      <p:sp>
        <p:nvSpPr>
          <p:cNvPr id="46" name="TextBox 45">
            <a:extLst>
              <a:ext uri="{FF2B5EF4-FFF2-40B4-BE49-F238E27FC236}">
                <a16:creationId xmlns:a16="http://schemas.microsoft.com/office/drawing/2014/main" id="{52FCE9FC-4391-4130-9127-900A76DD525E}"/>
              </a:ext>
            </a:extLst>
          </p:cNvPr>
          <p:cNvSpPr txBox="1"/>
          <p:nvPr/>
        </p:nvSpPr>
        <p:spPr>
          <a:xfrm>
            <a:off x="4482469" y="850990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 Lake Storage</a:t>
            </a:r>
          </a:p>
        </p:txBody>
      </p:sp>
      <p:sp>
        <p:nvSpPr>
          <p:cNvPr id="47" name="TextBox 46">
            <a:extLst>
              <a:ext uri="{FF2B5EF4-FFF2-40B4-BE49-F238E27FC236}">
                <a16:creationId xmlns:a16="http://schemas.microsoft.com/office/drawing/2014/main" id="{EF01B1BD-A5B5-4265-81A2-36FA10009667}"/>
              </a:ext>
            </a:extLst>
          </p:cNvPr>
          <p:cNvSpPr txBox="1"/>
          <p:nvPr/>
        </p:nvSpPr>
        <p:spPr>
          <a:xfrm>
            <a:off x="8115121" y="10013595"/>
            <a:ext cx="180961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SQL Data Warehouse</a:t>
            </a:r>
          </a:p>
        </p:txBody>
      </p:sp>
      <p:sp>
        <p:nvSpPr>
          <p:cNvPr id="60" name="TextBox 59">
            <a:extLst>
              <a:ext uri="{FF2B5EF4-FFF2-40B4-BE49-F238E27FC236}">
                <a16:creationId xmlns:a16="http://schemas.microsoft.com/office/drawing/2014/main" id="{C69238D2-5444-47FE-8F0D-4B69D76E6F84}"/>
              </a:ext>
            </a:extLst>
          </p:cNvPr>
          <p:cNvSpPr txBox="1"/>
          <p:nvPr/>
        </p:nvSpPr>
        <p:spPr>
          <a:xfrm>
            <a:off x="10465960" y="10714066"/>
            <a:ext cx="1037020" cy="221599"/>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Power BI</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1128029"/>
            <a:chOff x="462139" y="4239500"/>
            <a:chExt cx="1142468" cy="1128029"/>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83099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2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2367868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p:bldP spid="54" grpId="0"/>
      <p:bldP spid="55"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Ingest / Acquire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Ingest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14416"/>
            <a:ext cx="1034706" cy="543226"/>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483887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animBg="1"/>
      <p:bldP spid="54" grpId="0" animBg="1"/>
      <p:bldP spid="55" grpId="0" animBg="1"/>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457200" indent="-457200">
              <a:buClr>
                <a:schemeClr val="tx1"/>
              </a:buClr>
              <a:buFont typeface="Arial" panose="020B0604020202020204" pitchFamily="34" charset="0"/>
              <a:buChar char="•"/>
            </a:pPr>
            <a:r>
              <a:rPr lang="en-US" dirty="0"/>
              <a:t>Pre-Requisites: 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a:t>
            </a:r>
          </a:p>
          <a:p>
            <a:pPr marL="457200" indent="-457200">
              <a:buClr>
                <a:schemeClr val="tx1"/>
              </a:buClr>
              <a:buFont typeface="Arial" panose="020B0604020202020204" pitchFamily="34" charset="0"/>
              <a:buChar char="•"/>
            </a:pPr>
            <a:r>
              <a:rPr lang="en-US" dirty="0"/>
              <a:t>Format: 25% Presentation / 75% Hands-On</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Several proctors are here to help</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1381281270"/>
              </p:ext>
            </p:extLst>
          </p:nvPr>
        </p:nvGraphicFramePr>
        <p:xfrm>
          <a:off x="194310" y="1051560"/>
          <a:ext cx="11830048" cy="5492024"/>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600" dirty="0"/>
                    </a:p>
                  </a:txBody>
                  <a:tcPr/>
                </a:tc>
                <a:tc>
                  <a:txBody>
                    <a:bodyPr/>
                    <a:lstStyle/>
                    <a:p>
                      <a:pPr algn="ctr"/>
                      <a:r>
                        <a:rPr lang="en-US" sz="1600" dirty="0"/>
                        <a:t>Apache Kafka on HDInsight</a:t>
                      </a:r>
                      <a:endParaRPr lang="en-US" sz="1600" b="0" dirty="0"/>
                    </a:p>
                  </a:txBody>
                  <a:tcPr/>
                </a:tc>
                <a:tc>
                  <a:txBody>
                    <a:bodyPr/>
                    <a:lstStyle/>
                    <a:p>
                      <a:pPr algn="ctr"/>
                      <a:r>
                        <a:rPr lang="en-US" sz="1600"/>
                        <a:t>Azure Event Hubs</a:t>
                      </a:r>
                      <a:endParaRPr lang="en-US" sz="1600" b="0"/>
                    </a:p>
                  </a:txBody>
                  <a:tcPr/>
                </a:tc>
                <a:tc>
                  <a:txBody>
                    <a:bodyPr/>
                    <a:lstStyle/>
                    <a:p>
                      <a:pPr algn="ctr"/>
                      <a:r>
                        <a:rPr lang="en-US" sz="1600" dirty="0"/>
                        <a:t>Azure IoT Hub</a:t>
                      </a:r>
                      <a:endParaRPr lang="en-US" sz="1600" b="0" dirty="0"/>
                    </a:p>
                  </a:txBody>
                  <a:tcPr/>
                </a:tc>
                <a:extLst>
                  <a:ext uri="{0D108BD9-81ED-4DB2-BD59-A6C34878D82A}">
                    <a16:rowId xmlns:a16="http://schemas.microsoft.com/office/drawing/2014/main" val="1638703510"/>
                  </a:ext>
                </a:extLst>
              </a:tr>
              <a:tr h="419520">
                <a:tc>
                  <a:txBody>
                    <a:bodyPr/>
                    <a:lstStyle/>
                    <a:p>
                      <a:r>
                        <a:rPr lang="en-US" sz="1200" dirty="0"/>
                        <a:t>Open-Source</a:t>
                      </a:r>
                      <a:endParaRPr lang="en-US" sz="1200" b="0" dirty="0">
                        <a:solidFill>
                          <a:schemeClr val="bg1"/>
                        </a:solidFill>
                        <a:latin typeface="+mn-lt"/>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 </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200"/>
                        <a:t>Serverless Service</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200"/>
                        <a:t>Hybrid (cloud and on-</a:t>
                      </a:r>
                      <a:r>
                        <a:rPr lang="en-US" sz="1200" err="1"/>
                        <a:t>prem</a:t>
                      </a:r>
                      <a:r>
                        <a:rPr lang="en-US" sz="1200"/>
                        <a:t>)</a:t>
                      </a:r>
                      <a:endParaRPr lang="en-US" sz="1200" b="0">
                        <a:solidFill>
                          <a:schemeClr val="bg1"/>
                        </a:solidFill>
                        <a:latin typeface="+mn-lt"/>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200" dirty="0"/>
                        <a:t>Protocols supported</a:t>
                      </a:r>
                      <a:endParaRPr lang="en-US" sz="1200" b="0" dirty="0">
                        <a:solidFill>
                          <a:schemeClr val="bg1"/>
                        </a:solidFill>
                        <a:latin typeface="+mn-lt"/>
                      </a:endParaRPr>
                    </a:p>
                  </a:txBody>
                  <a:tcPr anchor="ctr"/>
                </a:tc>
                <a:tc>
                  <a:txBody>
                    <a:bodyPr/>
                    <a:lstStyle/>
                    <a:p>
                      <a:r>
                        <a:rPr lang="en-US" sz="1200"/>
                        <a:t>HTTP REST</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AMQP, HTTP REST</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MQTT, AMQP, HTTPS and </a:t>
                      </a:r>
                      <a:r>
                        <a:rPr lang="en-US" sz="1200" dirty="0">
                          <a:hlinkClick r:id="rId3"/>
                        </a:rPr>
                        <a:t>Azure IoT protocol gateway </a:t>
                      </a:r>
                      <a:r>
                        <a:rPr lang="en-US" sz="1200" dirty="0"/>
                        <a:t>for custom protocols</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200"/>
                        <a:t>Replication and reliability</a:t>
                      </a:r>
                      <a:endParaRPr lang="en-US" sz="1200" b="0">
                        <a:solidFill>
                          <a:schemeClr val="bg1"/>
                        </a:solidFill>
                        <a:latin typeface="+mn-lt"/>
                      </a:endParaRPr>
                    </a:p>
                  </a:txBody>
                  <a:tcPr anchor="ctr"/>
                </a:tc>
                <a:tc>
                  <a:txBody>
                    <a:bodyPr/>
                    <a:lstStyle/>
                    <a:p>
                      <a:r>
                        <a:rPr lang="en-US" sz="1200"/>
                        <a:t>Manually configured with tools like MirrorMaker</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Relies on underlying Azure Storage </a:t>
                      </a:r>
                      <a:endParaRPr lang="en-US" sz="12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t>Relies on underlying Azure Storage </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200"/>
                        <a:t>SLA</a:t>
                      </a:r>
                      <a:endParaRPr lang="en-US" sz="1200" b="0">
                        <a:solidFill>
                          <a:schemeClr val="bg1"/>
                        </a:solidFill>
                        <a:latin typeface="+mn-lt"/>
                      </a:endParaRPr>
                    </a:p>
                  </a:txBody>
                  <a:tcPr anchor="ctr"/>
                </a:tc>
                <a:tc>
                  <a:txBody>
                    <a:bodyPr/>
                    <a:lstStyle/>
                    <a:p>
                      <a:r>
                        <a:rPr lang="en-US" sz="1200"/>
                        <a:t>99.9%</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99.9%</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99.9% </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200"/>
                        <a:t>Scaling</a:t>
                      </a:r>
                      <a:endParaRPr lang="en-US" sz="1200" b="0">
                        <a:solidFill>
                          <a:schemeClr val="bg1"/>
                        </a:solidFill>
                        <a:latin typeface="+mn-lt"/>
                      </a:endParaRPr>
                    </a:p>
                  </a:txBody>
                  <a:tcPr anchor="ctr"/>
                </a:tc>
                <a:tc>
                  <a:txBody>
                    <a:bodyPr/>
                    <a:lstStyle/>
                    <a:p>
                      <a:r>
                        <a:rPr lang="en-US" sz="1200"/>
                        <a:t>Limited by number and type of nodes in the HDInsight cluster provisioned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Limited by number of Throughput Units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Limited by number of IoT Hub Units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200"/>
                        <a:t>Throttling</a:t>
                      </a:r>
                      <a:endParaRPr lang="en-US" sz="1200" b="0">
                        <a:solidFill>
                          <a:schemeClr val="bg1"/>
                        </a:solidFill>
                        <a:latin typeface="+mn-lt"/>
                      </a:endParaRPr>
                    </a:p>
                  </a:txBody>
                  <a:tcPr anchor="ctr"/>
                </a:tc>
                <a:tc>
                  <a:txBody>
                    <a:bodyPr/>
                    <a:lstStyle/>
                    <a:p>
                      <a:r>
                        <a:rPr lang="en-US" sz="1200"/>
                        <a:t>No, explicit throttling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when TU limits are reached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when IoT Hub Unit limits are reached </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200"/>
                        <a:t>Message Size</a:t>
                      </a:r>
                      <a:endParaRPr lang="en-US" sz="1200" b="0">
                        <a:solidFill>
                          <a:schemeClr val="bg1"/>
                        </a:solidFill>
                        <a:latin typeface="+mn-lt"/>
                      </a:endParaRPr>
                    </a:p>
                  </a:txBody>
                  <a:tcPr anchor="ctr"/>
                </a:tc>
                <a:tc>
                  <a:txBody>
                    <a:bodyPr/>
                    <a:lstStyle/>
                    <a:p>
                      <a:r>
                        <a:rPr lang="en-US" sz="1200"/>
                        <a:t>No Limits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256 KB</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256 KB</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200"/>
                        <a:t>Message Ordering</a:t>
                      </a:r>
                      <a:endParaRPr lang="en-US" sz="1200" b="0">
                        <a:solidFill>
                          <a:schemeClr val="bg1"/>
                        </a:solidFill>
                        <a:latin typeface="+mn-lt"/>
                      </a:endParaRPr>
                    </a:p>
                  </a:txBody>
                  <a:tcPr anchor="ctr"/>
                </a:tc>
                <a:tc>
                  <a:txBody>
                    <a:bodyPr/>
                    <a:lstStyle/>
                    <a:p>
                      <a:r>
                        <a:rPr lang="en-US" sz="1200"/>
                        <a:t>Yes, Ordered within a partition</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Ordered within a partition</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within a partition</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200" dirty="0"/>
                        <a:t>Long-term Storage</a:t>
                      </a:r>
                      <a:endParaRPr lang="en-US" sz="1200" b="0" dirty="0">
                        <a:solidFill>
                          <a:schemeClr val="bg1"/>
                        </a:solidFill>
                        <a:latin typeface="+mn-lt"/>
                      </a:endParaRPr>
                    </a:p>
                  </a:txBody>
                  <a:tcPr anchor="ctr"/>
                </a:tc>
                <a:tc>
                  <a:txBody>
                    <a:bodyPr/>
                    <a:lstStyle/>
                    <a:p>
                      <a:r>
                        <a:rPr lang="en-US" sz="1100" dirty="0"/>
                        <a:t>Can automatically store in Azure Managed Disk. Number of disk has to be explicitly specified during cluster creation. </a:t>
                      </a:r>
                      <a:endParaRPr lang="en-US" sz="1100" dirty="0">
                        <a:solidFill>
                          <a:schemeClr val="bg2">
                            <a:lumMod val="25000"/>
                          </a:schemeClr>
                        </a:solidFill>
                        <a:latin typeface="+mn-lt"/>
                        <a:cs typeface="Segoe UI" panose="020B0502040204020203" pitchFamily="34" charset="0"/>
                      </a:endParaRPr>
                    </a:p>
                  </a:txBody>
                  <a:tcPr anchor="ctr"/>
                </a:tc>
                <a:tc>
                  <a:txBody>
                    <a:bodyPr/>
                    <a:lstStyle/>
                    <a:p>
                      <a:r>
                        <a:rPr lang="en-US" sz="1100" dirty="0"/>
                        <a:t>Can automatically store in Azure Blob Storage or Azure Data Lake Store.</a:t>
                      </a:r>
                      <a:endParaRPr lang="en-US" sz="11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(using ABS as an endpoint)</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712771814"/>
              </p:ext>
            </p:extLst>
          </p:nvPr>
        </p:nvGraphicFramePr>
        <p:xfrm>
          <a:off x="182880" y="1211580"/>
          <a:ext cx="11864340" cy="5365547"/>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600"/>
                    </a:p>
                  </a:txBody>
                  <a:tcPr/>
                </a:tc>
                <a:tc>
                  <a:txBody>
                    <a:bodyPr/>
                    <a:lstStyle/>
                    <a:p>
                      <a:r>
                        <a:rPr lang="en-US" sz="1600"/>
                        <a:t>Apache Kafka on HDInsight</a:t>
                      </a:r>
                      <a:endParaRPr lang="en-US" sz="1600" b="0"/>
                    </a:p>
                  </a:txBody>
                  <a:tcPr/>
                </a:tc>
                <a:tc>
                  <a:txBody>
                    <a:bodyPr/>
                    <a:lstStyle/>
                    <a:p>
                      <a:r>
                        <a:rPr lang="en-US" sz="1600"/>
                        <a:t>Azure Event Hubs</a:t>
                      </a:r>
                      <a:endParaRPr lang="en-US" sz="1600" b="0"/>
                    </a:p>
                  </a:txBody>
                  <a:tcPr/>
                </a:tc>
                <a:tc>
                  <a:txBody>
                    <a:bodyPr/>
                    <a:lstStyle/>
                    <a:p>
                      <a:r>
                        <a:rPr lang="en-US" sz="1600"/>
                        <a:t>Azure IoT Hub</a:t>
                      </a:r>
                      <a:endParaRPr lang="en-US" sz="1600" b="0"/>
                    </a:p>
                  </a:txBody>
                  <a:tcPr/>
                </a:tc>
                <a:extLst>
                  <a:ext uri="{0D108BD9-81ED-4DB2-BD59-A6C34878D82A}">
                    <a16:rowId xmlns:a16="http://schemas.microsoft.com/office/drawing/2014/main" val="1638703510"/>
                  </a:ext>
                </a:extLst>
              </a:tr>
              <a:tr h="457297">
                <a:tc>
                  <a:txBody>
                    <a:bodyPr/>
                    <a:lstStyle/>
                    <a:p>
                      <a:r>
                        <a:rPr lang="en-US" sz="1200"/>
                        <a:t>Pricing Model</a:t>
                      </a:r>
                      <a:endParaRPr lang="en-US" sz="1200" b="0">
                        <a:solidFill>
                          <a:schemeClr val="bg1"/>
                        </a:solidFill>
                        <a:latin typeface="+mn-lt"/>
                      </a:endParaRPr>
                    </a:p>
                  </a:txBody>
                  <a:tcPr anchor="ctr"/>
                </a:tc>
                <a:tc>
                  <a:txBody>
                    <a:bodyPr/>
                    <a:lstStyle/>
                    <a:p>
                      <a:r>
                        <a:rPr lang="en-US" sz="1200"/>
                        <a:t>Pay for number and type of nodes in the HDInsight cluster and duration of use. </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Pay per TU</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Pay per IoT Hub Unit</a:t>
                      </a:r>
                    </a:p>
                  </a:txBody>
                  <a:tcPr/>
                </a:tc>
                <a:extLst>
                  <a:ext uri="{0D108BD9-81ED-4DB2-BD59-A6C34878D82A}">
                    <a16:rowId xmlns:a16="http://schemas.microsoft.com/office/drawing/2014/main" val="3386148927"/>
                  </a:ext>
                </a:extLst>
              </a:tr>
              <a:tr h="457297">
                <a:tc gridSpan="4">
                  <a:txBody>
                    <a:bodyPr/>
                    <a:lstStyle/>
                    <a:p>
                      <a:r>
                        <a:rPr lang="en-US" sz="1200" dirty="0"/>
                        <a:t>IoT Scenario</a:t>
                      </a:r>
                      <a:endParaRPr lang="en-US" sz="12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200" dirty="0"/>
                        <a:t>Scales to Billions of devices</a:t>
                      </a:r>
                      <a:endParaRPr lang="en-US" sz="1200" b="0" dirty="0">
                        <a:solidFill>
                          <a:schemeClr val="bg1"/>
                        </a:solidFill>
                        <a:latin typeface="+mn-lt"/>
                      </a:endParaRPr>
                    </a:p>
                  </a:txBody>
                  <a:tcPr anchor="ctr"/>
                </a:tc>
                <a:tc>
                  <a:txBody>
                    <a:bodyPr/>
                    <a:lstStyle/>
                    <a:p>
                      <a:r>
                        <a:rPr lang="en-US" sz="1200" dirty="0"/>
                        <a:t>No</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200"/>
                        <a:t>Bi-directional Communication</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200"/>
                        <a:t>Per-device security</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SAS Tokens to identify devices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200" dirty="0"/>
                        <a:t>Device State Management</a:t>
                      </a:r>
                      <a:endParaRPr lang="en-US" sz="1200" b="0" dirty="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200"/>
                        <a:t>Route Messages to multiple end-points</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 requires coding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up to 10 custom endpoints are supported.</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200" dirty="0"/>
                        <a:t>Integration With Stream Analytics Service</a:t>
                      </a:r>
                      <a:endParaRPr lang="en-US" sz="12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200"/>
                        <a:t>Azure Stream Analytics</a:t>
                      </a:r>
                      <a:endParaRPr lang="en-US" sz="1200" b="0">
                        <a:solidFill>
                          <a:schemeClr val="bg1"/>
                        </a:solidFill>
                        <a:latin typeface="+mn-lt"/>
                      </a:endParaRPr>
                    </a:p>
                  </a:txBody>
                  <a:tcPr anchor="ctr"/>
                </a:tc>
                <a:tc>
                  <a:txBody>
                    <a:bodyPr/>
                    <a:lstStyle/>
                    <a:p>
                      <a:r>
                        <a:rPr lang="en-US" sz="1200"/>
                        <a:t>No, not built-in, requires coding; samples provided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built-into Azure Stream Analytics. No coding required; via Azure portal.</a:t>
                      </a:r>
                      <a:endParaRPr lang="en-US" sz="12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Yes, built-into Azure Stream Analytics. No coding required; via Azure portal.</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200"/>
                        <a:t>Spark Streaming</a:t>
                      </a:r>
                      <a:endParaRPr lang="en-US" sz="1200" b="0">
                        <a:solidFill>
                          <a:schemeClr val="bg1"/>
                        </a:solidFill>
                        <a:latin typeface="+mn-lt"/>
                      </a:endParaRPr>
                    </a:p>
                  </a:txBody>
                  <a:tcPr anchor="ctr"/>
                </a:tc>
                <a:tc>
                  <a:txBody>
                    <a:bodyPr/>
                    <a:lstStyle/>
                    <a:p>
                      <a:r>
                        <a:rPr lang="en-US" sz="1200"/>
                        <a:t>Yes, </a:t>
                      </a:r>
                      <a:r>
                        <a:rPr lang="en-US" sz="1200">
                          <a:hlinkClick r:id="rId3"/>
                        </a:rPr>
                        <a:t>integration</a:t>
                      </a:r>
                      <a:r>
                        <a:rPr lang="en-US" sz="1200"/>
                        <a:t> available</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Sample code </a:t>
                      </a:r>
                      <a:r>
                        <a:rPr lang="en-US" sz="1200">
                          <a:hlinkClick r:id="rId4"/>
                        </a:rPr>
                        <a:t>available</a:t>
                      </a:r>
                      <a:endParaRPr lang="en-US" sz="1200">
                        <a:solidFill>
                          <a:schemeClr val="bg2">
                            <a:lumMod val="25000"/>
                          </a:schemeClr>
                        </a:solidFill>
                        <a:latin typeface="+mn-lt"/>
                        <a:cs typeface="Segoe UI" panose="020B0502040204020203" pitchFamily="34" charset="0"/>
                      </a:endParaRPr>
                    </a:p>
                  </a:txBody>
                  <a:tcPr anchor="ctr"/>
                </a:tc>
                <a:tc>
                  <a:txBody>
                    <a:bodyPr/>
                    <a:lstStyle/>
                    <a:p>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200" dirty="0"/>
                        <a:t>Apache Storm on HDInsight</a:t>
                      </a:r>
                      <a:endParaRPr lang="en-US" sz="1200" b="0" dirty="0">
                        <a:solidFill>
                          <a:schemeClr val="bg1"/>
                        </a:solidFill>
                        <a:latin typeface="+mn-lt"/>
                      </a:endParaRPr>
                    </a:p>
                  </a:txBody>
                  <a:tcPr anchor="ctr"/>
                </a:tc>
                <a:tc>
                  <a:txBody>
                    <a:bodyPr/>
                    <a:lstStyle/>
                    <a:p>
                      <a:r>
                        <a:rPr lang="en-US" sz="1200">
                          <a:hlinkClick r:id="rId5"/>
                        </a:rPr>
                        <a:t>Kafka Spout </a:t>
                      </a:r>
                      <a:r>
                        <a:rPr lang="en-US" sz="1200"/>
                        <a:t>for Storm available</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Not built-in, requires coding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Not built-in, required coding</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4" y="222584"/>
            <a:ext cx="11336039" cy="739343"/>
          </a:xfrm>
        </p:spPr>
        <p:txBody>
          <a:bodyP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Store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14416"/>
            <a:ext cx="1034706" cy="543226"/>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125415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ext uri="{D42A27DB-BD31-4B8C-83A1-F6EECF244321}">
                <p14:modId xmlns:p14="http://schemas.microsoft.com/office/powerpoint/2010/main" val="2350682269"/>
              </p:ext>
            </p:extLst>
          </p:nvPr>
        </p:nvGraphicFramePr>
        <p:xfrm>
          <a:off x="547724" y="1358984"/>
          <a:ext cx="11096552" cy="4827965"/>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t>Capacity</a:t>
                      </a:r>
                      <a:endParaRPr lang="en-US" sz="16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t>Should be able to store TBs or PBs of data economically. Long term data stores should be able to store any number of objects and associated metadata.</a:t>
                      </a:r>
                      <a:endParaRPr lang="en-US" sz="1600">
                        <a:latin typeface="+mn-lt"/>
                      </a:endParaRPr>
                    </a:p>
                  </a:txBody>
                  <a:tcPr anchor="ctr"/>
                </a:tc>
                <a:extLst>
                  <a:ext uri="{0D108BD9-81ED-4DB2-BD59-A6C34878D82A}">
                    <a16:rowId xmlns:a16="http://schemas.microsoft.com/office/drawing/2014/main" val="2884594221"/>
                  </a:ext>
                </a:extLst>
              </a:tr>
              <a:tr h="652226">
                <a:tc>
                  <a:txBody>
                    <a:bodyPr/>
                    <a:lstStyle/>
                    <a:p>
                      <a:r>
                        <a:rPr lang="en-US" sz="1600"/>
                        <a:t>Performance</a:t>
                      </a:r>
                      <a:endParaRPr lang="en-US" sz="1600">
                        <a:latin typeface="+mn-lt"/>
                      </a:endParaRPr>
                    </a:p>
                  </a:txBody>
                  <a:tcPr anchor="ctr"/>
                </a:tc>
                <a:tc>
                  <a:txBody>
                    <a:bodyPr/>
                    <a:lstStyle/>
                    <a:p>
                      <a:r>
                        <a:rPr lang="en-US" sz="1600"/>
                        <a:t>Should be able to store the incoming data as fast as it arrives— should support high bandwidth, high throughput and low-latency writes.  </a:t>
                      </a:r>
                      <a:endParaRPr lang="en-US" sz="1600">
                        <a:latin typeface="+mn-lt"/>
                      </a:endParaRPr>
                    </a:p>
                  </a:txBody>
                  <a:tcPr anchor="ctr"/>
                </a:tc>
                <a:extLst>
                  <a:ext uri="{0D108BD9-81ED-4DB2-BD59-A6C34878D82A}">
                    <a16:rowId xmlns:a16="http://schemas.microsoft.com/office/drawing/2014/main" val="3119771194"/>
                  </a:ext>
                </a:extLst>
              </a:tr>
              <a:tr h="652226">
                <a:tc>
                  <a:txBody>
                    <a:bodyPr/>
                    <a:lstStyle/>
                    <a:p>
                      <a:r>
                        <a:rPr lang="en-US" sz="1600"/>
                        <a:t>Multiple Tiers</a:t>
                      </a:r>
                      <a:endParaRPr lang="en-US" sz="1600">
                        <a:latin typeface="+mn-lt"/>
                      </a:endParaRPr>
                    </a:p>
                  </a:txBody>
                  <a:tcPr anchor="ctr"/>
                </a:tc>
                <a:tc>
                  <a:txBody>
                    <a:bodyPr/>
                    <a:lstStyle/>
                    <a:p>
                      <a:r>
                        <a:rPr lang="en-US" sz="1600"/>
                        <a:t>Should supports storing the data for extended periods of time i.e. months, years economically. So should have with multiple storage tiers (hot, cold, archival).</a:t>
                      </a:r>
                      <a:endParaRPr lang="en-US" sz="1600">
                        <a:latin typeface="+mn-lt"/>
                      </a:endParaRPr>
                    </a:p>
                  </a:txBody>
                  <a:tcPr anchor="ctr"/>
                </a:tc>
                <a:extLst>
                  <a:ext uri="{0D108BD9-81ED-4DB2-BD59-A6C34878D82A}">
                    <a16:rowId xmlns:a16="http://schemas.microsoft.com/office/drawing/2014/main" val="1815463641"/>
                  </a:ext>
                </a:extLst>
              </a:tr>
              <a:tr h="608880">
                <a:tc>
                  <a:txBody>
                    <a:bodyPr/>
                    <a:lstStyle/>
                    <a:p>
                      <a:r>
                        <a:rPr lang="en-US" sz="1600"/>
                        <a:t>Multiple Object Sizes</a:t>
                      </a:r>
                      <a:endParaRPr lang="en-US" sz="1600">
                        <a:latin typeface="+mn-lt"/>
                      </a:endParaRPr>
                    </a:p>
                  </a:txBody>
                  <a:tcPr anchor="ctr"/>
                </a:tc>
                <a:tc>
                  <a:txBody>
                    <a:bodyPr/>
                    <a:lstStyle/>
                    <a:p>
                      <a:r>
                        <a:rPr lang="en-US" sz="1600"/>
                        <a:t>Objects may be stored individually (could be as small as few tens of bytes) or as data sets that create large object (several GBs to TB’s).  </a:t>
                      </a:r>
                      <a:endParaRPr lang="en-US" sz="1600">
                        <a:latin typeface="+mn-lt"/>
                      </a:endParaRPr>
                    </a:p>
                  </a:txBody>
                  <a:tcPr anchor="ctr"/>
                </a:tc>
                <a:extLst>
                  <a:ext uri="{0D108BD9-81ED-4DB2-BD59-A6C34878D82A}">
                    <a16:rowId xmlns:a16="http://schemas.microsoft.com/office/drawing/2014/main" val="4267466376"/>
                  </a:ext>
                </a:extLst>
              </a:tr>
              <a:tr h="608880">
                <a:tc>
                  <a:txBody>
                    <a:bodyPr/>
                    <a:lstStyle/>
                    <a:p>
                      <a:r>
                        <a:rPr lang="en-US" sz="1600"/>
                        <a:t>Parallel I/O</a:t>
                      </a:r>
                      <a:endParaRPr lang="en-US" sz="1600">
                        <a:latin typeface="+mn-lt"/>
                      </a:endParaRPr>
                    </a:p>
                  </a:txBody>
                  <a:tcPr anchor="ctr"/>
                </a:tc>
                <a:tc>
                  <a:txBody>
                    <a:bodyPr/>
                    <a:lstStyle/>
                    <a:p>
                      <a:r>
                        <a:rPr lang="en-US" sz="1600"/>
                        <a:t>Many analytics frameworks can consume large amounts of data in parallel, running on multi-node clusters. </a:t>
                      </a:r>
                      <a:endParaRPr lang="en-US" sz="1600">
                        <a:latin typeface="+mn-lt"/>
                      </a:endParaRPr>
                    </a:p>
                  </a:txBody>
                  <a:tcPr anchor="ctr"/>
                </a:tc>
                <a:extLst>
                  <a:ext uri="{0D108BD9-81ED-4DB2-BD59-A6C34878D82A}">
                    <a16:rowId xmlns:a16="http://schemas.microsoft.com/office/drawing/2014/main" val="3486309687"/>
                  </a:ext>
                </a:extLst>
              </a:tr>
              <a:tr h="608880">
                <a:tc>
                  <a:txBody>
                    <a:bodyPr/>
                    <a:lstStyle/>
                    <a:p>
                      <a:r>
                        <a:rPr lang="en-US" sz="1600"/>
                        <a:t>HDFS Compatible</a:t>
                      </a:r>
                      <a:endParaRPr lang="en-US" sz="1600">
                        <a:latin typeface="+mn-lt"/>
                      </a:endParaRPr>
                    </a:p>
                  </a:txBody>
                  <a:tcPr anchor="ctr"/>
                </a:tc>
                <a:tc>
                  <a:txBody>
                    <a:bodyPr/>
                    <a:lstStyle/>
                    <a:p>
                      <a:r>
                        <a:rPr lang="en-US" sz="1600"/>
                        <a:t>HDFS is supported—and often expected—by most big data analytics framework. It has emerged as the de-factor protocol for storing and sharing big data. </a:t>
                      </a:r>
                      <a:endParaRPr lang="en-US" sz="1600">
                        <a:latin typeface="+mn-lt"/>
                      </a:endParaRPr>
                    </a:p>
                  </a:txBody>
                  <a:tcPr anchor="ctr"/>
                </a:tc>
                <a:extLst>
                  <a:ext uri="{0D108BD9-81ED-4DB2-BD59-A6C34878D82A}">
                    <a16:rowId xmlns:a16="http://schemas.microsoft.com/office/drawing/2014/main" val="3925366304"/>
                  </a:ext>
                </a:extLst>
              </a:tr>
              <a:tr h="608880">
                <a:tc>
                  <a:txBody>
                    <a:bodyPr/>
                    <a:lstStyle/>
                    <a:p>
                      <a:r>
                        <a:rPr lang="en-US" sz="1600"/>
                        <a:t>Encryption</a:t>
                      </a:r>
                      <a:endParaRPr lang="en-US" sz="1600">
                        <a:latin typeface="+mn-lt"/>
                      </a:endParaRPr>
                    </a:p>
                  </a:txBody>
                  <a:tcPr anchor="ctr"/>
                </a:tc>
                <a:tc>
                  <a:txBody>
                    <a:bodyPr/>
                    <a:lstStyle/>
                    <a:p>
                      <a:r>
                        <a:rPr lang="en-US" sz="1600" dirty="0"/>
                        <a:t>Data may contain sensitive data (PII) and need to be encrypted during rest and in-flight.</a:t>
                      </a:r>
                      <a:endParaRPr lang="en-US" sz="1600" dirty="0">
                        <a:latin typeface="+mn-lt"/>
                      </a:endParaRPr>
                    </a:p>
                  </a:txBody>
                  <a:tcPr anchor="ctr"/>
                </a:tc>
                <a:extLst>
                  <a:ext uri="{0D108BD9-81ED-4DB2-BD59-A6C34878D82A}">
                    <a16:rowId xmlns:a16="http://schemas.microsoft.com/office/drawing/2014/main" val="289331940"/>
                  </a:ext>
                </a:extLst>
              </a:tr>
            </a:tbl>
          </a:graphicData>
        </a:graphic>
      </p:graphicFrame>
      <p:sp>
        <p:nvSpPr>
          <p:cNvPr id="7" name="Title 3">
            <a:extLst>
              <a:ext uri="{FF2B5EF4-FFF2-40B4-BE49-F238E27FC236}">
                <a16:creationId xmlns:a16="http://schemas.microsoft.com/office/drawing/2014/main" id="{9A98F6A7-4F66-4E25-B859-56EA7FA0AF0C}"/>
              </a:ext>
            </a:extLst>
          </p:cNvPr>
          <p:cNvSpPr>
            <a:spLocks noGrp="1"/>
          </p:cNvSpPr>
          <p:nvPr>
            <p:ph type="title"/>
          </p:nvPr>
        </p:nvSpPr>
        <p:spPr/>
        <p:txBody>
          <a:bodyPr/>
          <a:lstStyle/>
          <a:p>
            <a:r>
              <a:rPr lang="en-US" dirty="0"/>
              <a:t>File storage requirements</a:t>
            </a:r>
          </a:p>
        </p:txBody>
      </p:sp>
    </p:spTree>
    <p:extLst>
      <p:ext uri="{BB962C8B-B14F-4D97-AF65-F5344CB8AC3E}">
        <p14:creationId xmlns:p14="http://schemas.microsoft.com/office/powerpoint/2010/main" val="24057944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nvPr>
        </p:nvGraphicFramePr>
        <p:xfrm>
          <a:off x="457200" y="1773973"/>
          <a:ext cx="11366500" cy="4298400"/>
        </p:xfrm>
        <a:graphic>
          <a:graphicData uri="http://schemas.openxmlformats.org/drawingml/2006/table">
            <a:tbl>
              <a:tblPr firstRow="1" bandRow="1">
                <a:tableStyleId>{5C22544A-7EE6-4342-B048-85BDC9FD1C3A}</a:tableStyleId>
              </a:tblPr>
              <a:tblGrid>
                <a:gridCol w="2231428">
                  <a:extLst>
                    <a:ext uri="{9D8B030D-6E8A-4147-A177-3AD203B41FA5}">
                      <a16:colId xmlns:a16="http://schemas.microsoft.com/office/drawing/2014/main" val="3085090280"/>
                    </a:ext>
                  </a:extLst>
                </a:gridCol>
                <a:gridCol w="9135072">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solidFill>
                      <a:schemeClr val="tx1"/>
                    </a:solidFill>
                  </a:tcPr>
                </a:tc>
                <a:extLst>
                  <a:ext uri="{0D108BD9-81ED-4DB2-BD59-A6C34878D82A}">
                    <a16:rowId xmlns:a16="http://schemas.microsoft.com/office/drawing/2014/main" val="3526405670"/>
                  </a:ext>
                </a:extLst>
              </a:tr>
              <a:tr h="756000">
                <a:tc>
                  <a:txBody>
                    <a:bodyPr/>
                    <a:lstStyle/>
                    <a:p>
                      <a:r>
                        <a:rPr lang="en-US" sz="1600" dirty="0">
                          <a:solidFill>
                            <a:schemeClr val="bg1"/>
                          </a:solidFill>
                          <a:latin typeface="+mj-lt"/>
                        </a:rPr>
                        <a:t>Capacity</a:t>
                      </a:r>
                    </a:p>
                  </a:txBody>
                  <a:tcPr anchor="ctr">
                    <a:solidFill>
                      <a:schemeClr val="tx2"/>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latin typeface="+mn-lt"/>
                        </a:rPr>
                        <a:t>Should be able to store terabytes or petabytes of data economically. File storage should be able to store any number of objects and associated metadata.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756000">
                <a:tc>
                  <a:txBody>
                    <a:bodyPr/>
                    <a:lstStyle/>
                    <a:p>
                      <a:r>
                        <a:rPr lang="en-US" sz="1600" dirty="0">
                          <a:solidFill>
                            <a:schemeClr val="bg1"/>
                          </a:solidFill>
                          <a:latin typeface="+mj-lt"/>
                        </a:rPr>
                        <a:t>Performance</a:t>
                      </a:r>
                    </a:p>
                  </a:txBody>
                  <a:tcPr anchor="ctr">
                    <a:solidFill>
                      <a:schemeClr val="tx2"/>
                    </a:solidFill>
                  </a:tcPr>
                </a:tc>
                <a:tc>
                  <a:txBody>
                    <a:bodyPr/>
                    <a:lstStyle/>
                    <a:p>
                      <a:r>
                        <a:rPr lang="en-US" sz="1200" dirty="0">
                          <a:latin typeface="+mn-lt"/>
                        </a:rPr>
                        <a:t>Should be able to store the incoming data as fast as it arrives. Should support high bandwidth, high throughput, and low-latency writes.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9771194"/>
                  </a:ext>
                </a:extLst>
              </a:tr>
              <a:tr h="756000">
                <a:tc>
                  <a:txBody>
                    <a:bodyPr/>
                    <a:lstStyle/>
                    <a:p>
                      <a:r>
                        <a:rPr lang="en-US" sz="1600" dirty="0">
                          <a:solidFill>
                            <a:schemeClr val="bg1"/>
                          </a:solidFill>
                          <a:latin typeface="+mj-lt"/>
                        </a:rPr>
                        <a:t>Multiple tiers</a:t>
                      </a:r>
                    </a:p>
                  </a:txBody>
                  <a:tcPr anchor="ctr">
                    <a:solidFill>
                      <a:schemeClr val="tx2"/>
                    </a:solidFill>
                  </a:tcPr>
                </a:tc>
                <a:tc>
                  <a:txBody>
                    <a:bodyPr/>
                    <a:lstStyle/>
                    <a:p>
                      <a:r>
                        <a:rPr lang="en-US" sz="1200" dirty="0">
                          <a:latin typeface="+mn-lt"/>
                        </a:rPr>
                        <a:t>Should support storing data for extended periods of time— that is months or years—economically. Should have with multiple storage tiers (hot, cold, and archival).</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15463641"/>
                  </a:ext>
                </a:extLst>
              </a:tr>
              <a:tr h="756000">
                <a:tc>
                  <a:txBody>
                    <a:bodyPr/>
                    <a:lstStyle/>
                    <a:p>
                      <a:r>
                        <a:rPr lang="en-US" sz="1600" dirty="0">
                          <a:solidFill>
                            <a:schemeClr val="bg1"/>
                          </a:solidFill>
                          <a:latin typeface="+mj-lt"/>
                        </a:rPr>
                        <a:t>Multiple object sizes</a:t>
                      </a:r>
                    </a:p>
                  </a:txBody>
                  <a:tcPr anchor="ctr">
                    <a:solidFill>
                      <a:schemeClr val="tx2"/>
                    </a:solidFill>
                  </a:tcPr>
                </a:tc>
                <a:tc>
                  <a:txBody>
                    <a:bodyPr/>
                    <a:lstStyle/>
                    <a:p>
                      <a:r>
                        <a:rPr lang="en-US" sz="1200" dirty="0">
                          <a:latin typeface="+mn-lt"/>
                        </a:rPr>
                        <a:t>Objects can be stored individually—could be as small as few tens of bytes—or as data sets that create large objects—from several gigabytes to terabytes.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267466376"/>
                  </a:ext>
                </a:extLst>
              </a:tr>
              <a:tr h="756000">
                <a:tc>
                  <a:txBody>
                    <a:bodyPr/>
                    <a:lstStyle/>
                    <a:p>
                      <a:r>
                        <a:rPr lang="en-US" sz="1600" dirty="0">
                          <a:solidFill>
                            <a:schemeClr val="bg1"/>
                          </a:solidFill>
                          <a:latin typeface="+mj-lt"/>
                        </a:rPr>
                        <a:t>Replication</a:t>
                      </a:r>
                    </a:p>
                  </a:txBody>
                  <a:tcPr anchor="ctr">
                    <a:solidFill>
                      <a:schemeClr val="tx2"/>
                    </a:solidFill>
                  </a:tcPr>
                </a:tc>
                <a:tc>
                  <a:txBody>
                    <a:bodyPr/>
                    <a:lstStyle/>
                    <a:p>
                      <a:r>
                        <a:rPr lang="en-US" sz="1200" dirty="0">
                          <a:latin typeface="+mn-lt"/>
                        </a:rPr>
                        <a:t>Should provide data replication that suits your needs for a combination of durability, bandwidth, and data governance requirements. Locally redundant storage provides the highest maximum bandwidth, with the least durability, whereas geo-redundancy options provide higher durability with possible asynchronous replication delay.</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9331940"/>
                  </a:ext>
                </a:extLst>
              </a:tr>
            </a:tbl>
          </a:graphicData>
        </a:graphic>
      </p:graphicFrame>
      <p:sp>
        <p:nvSpPr>
          <p:cNvPr id="4" name="Title 3">
            <a:extLst>
              <a:ext uri="{FF2B5EF4-FFF2-40B4-BE49-F238E27FC236}">
                <a16:creationId xmlns:a16="http://schemas.microsoft.com/office/drawing/2014/main" id="{4BA771C7-D55C-4D6D-B0CC-52F7F93EC5A0}"/>
              </a:ext>
            </a:extLst>
          </p:cNvPr>
          <p:cNvSpPr>
            <a:spLocks noGrp="1"/>
          </p:cNvSpPr>
          <p:nvPr>
            <p:ph type="title"/>
          </p:nvPr>
        </p:nvSpPr>
        <p:spPr/>
        <p:txBody>
          <a:bodyPr/>
          <a:lstStyle/>
          <a:p>
            <a:r>
              <a:rPr lang="en-US" dirty="0"/>
              <a:t>File storage requirements</a:t>
            </a:r>
          </a:p>
        </p:txBody>
      </p:sp>
    </p:spTree>
    <p:custDataLst>
      <p:tags r:id="rId1"/>
    </p:custDataLst>
    <p:extLst>
      <p:ext uri="{BB962C8B-B14F-4D97-AF65-F5344CB8AC3E}">
        <p14:creationId xmlns:p14="http://schemas.microsoft.com/office/powerpoint/2010/main" val="7225943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202568344"/>
              </p:ext>
            </p:extLst>
          </p:nvPr>
        </p:nvGraphicFramePr>
        <p:xfrm>
          <a:off x="457200" y="1773973"/>
          <a:ext cx="11295871" cy="4239882"/>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2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2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2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2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2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2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Max 2PB (US/EU) per account and 4.75 </a:t>
                      </a:r>
                      <a:r>
                        <a:rPr lang="en-US" sz="1200" dirty="0" err="1">
                          <a:effectLst/>
                        </a:rPr>
                        <a:t>TiB</a:t>
                      </a:r>
                      <a:r>
                        <a:rPr lang="en-US" sz="12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2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Locally redundant (LRS), globally redundant (GRS), and read-access globally redundant (RA-GRS). See </a:t>
                      </a:r>
                      <a:r>
                        <a:rPr lang="en-US" sz="1200" u="none" strike="noStrike" dirty="0">
                          <a:effectLst/>
                          <a:hlinkClick r:id="rId4"/>
                        </a:rPr>
                        <a:t>Azure Storage replication</a:t>
                      </a:r>
                      <a:r>
                        <a:rPr lang="en-US" sz="1200" u="none" strike="noStrike" dirty="0">
                          <a:effectLst/>
                        </a:rPr>
                        <a:t> </a:t>
                      </a:r>
                      <a:r>
                        <a:rPr lang="en-US" sz="12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2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2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Prep – Transform</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49604"/>
            <a:ext cx="1034706" cy="543226"/>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Prep</a:t>
            </a:r>
          </a:p>
          <a:p>
            <a:r>
              <a:rPr lang="en-US" dirty="0"/>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3240206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nvPr>
        </p:nvGraphicFramePr>
        <p:xfrm>
          <a:off x="457200" y="1773973"/>
          <a:ext cx="11366500" cy="3434400"/>
        </p:xfrm>
        <a:graphic>
          <a:graphicData uri="http://schemas.openxmlformats.org/drawingml/2006/table">
            <a:tbl>
              <a:tblPr firstRow="1" bandRow="1">
                <a:tableStyleId>{5C22544A-7EE6-4342-B048-85BDC9FD1C3A}</a:tableStyleId>
              </a:tblPr>
              <a:tblGrid>
                <a:gridCol w="2231427">
                  <a:extLst>
                    <a:ext uri="{9D8B030D-6E8A-4147-A177-3AD203B41FA5}">
                      <a16:colId xmlns:a16="http://schemas.microsoft.com/office/drawing/2014/main" val="3085090280"/>
                    </a:ext>
                  </a:extLst>
                </a:gridCol>
                <a:gridCol w="9135073">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972000">
                <a:tc>
                  <a:txBody>
                    <a:bodyPr/>
                    <a:lstStyle/>
                    <a:p>
                      <a:r>
                        <a:rPr lang="en-US" sz="1600" dirty="0">
                          <a:solidFill>
                            <a:schemeClr val="bg1"/>
                          </a:solidFill>
                          <a:latin typeface="+mj-lt"/>
                        </a:rPr>
                        <a:t>Scalability</a:t>
                      </a:r>
                    </a:p>
                  </a:txBody>
                  <a:tcPr anchor="ctr">
                    <a:solidFill>
                      <a:schemeClr val="tx2"/>
                    </a:solidFill>
                  </a:tcPr>
                </a:tc>
                <a:tc>
                  <a:txBody>
                    <a:bodyPr/>
                    <a:lstStyle/>
                    <a:p>
                      <a:r>
                        <a:rPr lang="en-US" sz="1200" dirty="0">
                          <a:latin typeface="+mn-lt"/>
                        </a:rPr>
                        <a:t>The amount of data that needs to be processed at once can vary widely on any given day, or can grow over time. The batch data processing technology should scale to meet your needs with the level of granularity and within an acceptable time range for your solution.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972000">
                <a:tc>
                  <a:txBody>
                    <a:bodyPr/>
                    <a:lstStyle/>
                    <a:p>
                      <a:r>
                        <a:rPr lang="en-US" sz="1600" dirty="0">
                          <a:solidFill>
                            <a:schemeClr val="bg1"/>
                          </a:solidFill>
                          <a:latin typeface="+mj-lt"/>
                        </a:rPr>
                        <a:t>Choice of language</a:t>
                      </a:r>
                    </a:p>
                  </a:txBody>
                  <a:tcPr anchor="ctr">
                    <a:solidFill>
                      <a:schemeClr val="tx2"/>
                    </a:solidFill>
                  </a:tcPr>
                </a:tc>
                <a:tc>
                  <a:txBody>
                    <a:bodyPr/>
                    <a:lstStyle/>
                    <a:p>
                      <a:r>
                        <a:rPr lang="en-US" sz="1200" dirty="0">
                          <a:latin typeface="+mn-lt"/>
                        </a:rPr>
                        <a:t>The batch data processing technology should provide a choice of languages with which to create batch operations, including Python, Java, U-SQL, HiveQL, and R.</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972000">
                <a:tc>
                  <a:txBody>
                    <a:bodyPr/>
                    <a:lstStyle/>
                    <a:p>
                      <a:r>
                        <a:rPr lang="en-US" sz="1600" dirty="0">
                          <a:solidFill>
                            <a:schemeClr val="bg1"/>
                          </a:solidFill>
                          <a:latin typeface="+mj-lt"/>
                        </a:rPr>
                        <a:t>Integration choices</a:t>
                      </a:r>
                    </a:p>
                  </a:txBody>
                  <a:tcPr anchor="ctr">
                    <a:solidFill>
                      <a:schemeClr val="tx2"/>
                    </a:solidFill>
                  </a:tcPr>
                </a:tc>
                <a:tc>
                  <a:txBody>
                    <a:bodyPr/>
                    <a:lstStyle/>
                    <a:p>
                      <a:r>
                        <a:rPr lang="en-US" sz="1200" dirty="0">
                          <a:latin typeface="+mn-lt"/>
                        </a:rPr>
                        <a:t>The batch data processing technology should allow you to choose a cloud-based data source from which to query, such as Azure Storage or Azure Data Lake Store. Some options allow additional integration options by also allowing you to query external relational data stores, such as SQL Data Warehouse.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
        <p:nvSpPr>
          <p:cNvPr id="10" name="Title 4">
            <a:extLst>
              <a:ext uri="{FF2B5EF4-FFF2-40B4-BE49-F238E27FC236}">
                <a16:creationId xmlns:a16="http://schemas.microsoft.com/office/drawing/2014/main" id="{BC5996CC-8245-4D1A-BFA6-2CE18A33FFDD}"/>
              </a:ext>
            </a:extLst>
          </p:cNvPr>
          <p:cNvSpPr>
            <a:spLocks noGrp="1"/>
          </p:cNvSpPr>
          <p:nvPr>
            <p:ph type="title"/>
          </p:nvPr>
        </p:nvSpPr>
        <p:spPr/>
        <p:txBody>
          <a:bodyPr/>
          <a:lstStyle/>
          <a:p>
            <a:r>
              <a:rPr lang="en-US" dirty="0"/>
              <a:t>Data preparation, transformation, processing requirements</a:t>
            </a:r>
          </a:p>
        </p:txBody>
      </p:sp>
    </p:spTree>
    <p:custDataLst>
      <p:tags r:id="rId1"/>
    </p:custDataLst>
    <p:extLst>
      <p:ext uri="{BB962C8B-B14F-4D97-AF65-F5344CB8AC3E}">
        <p14:creationId xmlns:p14="http://schemas.microsoft.com/office/powerpoint/2010/main" val="12158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sz="8000" dirty="0">
              <a:solidFill>
                <a:schemeClr val="accent2"/>
              </a:solidFill>
            </a:endParaRPr>
          </a:p>
          <a:p>
            <a:pPr>
              <a:buClr>
                <a:schemeClr val="tx1"/>
              </a:buClr>
            </a:pP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6600" dirty="0">
                <a:solidFill>
                  <a:schemeClr val="accent2"/>
                </a:solidFill>
              </a:rPr>
              <a:t>aka.ms/danrt-0129</a:t>
            </a: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Include data transformation activities in orchestration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
        <p:nvSpPr>
          <p:cNvPr id="2" name="TextBox 1">
            <a:extLst>
              <a:ext uri="{FF2B5EF4-FFF2-40B4-BE49-F238E27FC236}">
                <a16:creationId xmlns:a16="http://schemas.microsoft.com/office/drawing/2014/main" id="{399DEC22-A3C3-49DF-B52E-62A9BE7F4E9F}"/>
              </a:ext>
            </a:extLst>
          </p:cNvPr>
          <p:cNvSpPr txBox="1"/>
          <p:nvPr/>
        </p:nvSpPr>
        <p:spPr>
          <a:xfrm>
            <a:off x="426424" y="1562986"/>
            <a:ext cx="9231438" cy="445968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HDInsight Compute Environments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Spark</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Hive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Pig</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Map/Reduce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Machine Learning Activities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Stored Procedures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DB</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Data Warehouse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SQL Server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Custom Code on Azure Batch</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Notebooks on Azure Databricks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Run SQL Server Integration Services (SSIS) packages on the ADF Integrated Runtime</a:t>
            </a:r>
          </a:p>
        </p:txBody>
      </p:sp>
    </p:spTree>
    <p:custDataLst>
      <p:tags r:id="rId1"/>
    </p:custDataLst>
    <p:extLst>
      <p:ext uri="{BB962C8B-B14F-4D97-AF65-F5344CB8AC3E}">
        <p14:creationId xmlns:p14="http://schemas.microsoft.com/office/powerpoint/2010/main" val="33939405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dirty="0"/>
              <a:t>Data Prep and Transformation Offerings (1/3)</a:t>
            </a:r>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dirty="0"/>
              <a:t>Data Prep and Transformation Offerings (2/3)</a:t>
            </a:r>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dirty="0"/>
              <a:t>Data Prep and Transformation Offerings (3/3)</a:t>
            </a:r>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159787"/>
            <a:ext cx="11655840" cy="58000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857701"/>
            <a:ext cx="6058961" cy="588721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1800" b="1"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 Marketplace or 3</a:t>
            </a:r>
            <a:r>
              <a:rPr kumimoji="0" lang="en-US" sz="1600" b="0" i="0" u="none" strike="noStrike" kern="0" cap="none" spc="0" normalizeH="0" baseline="3000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No need to create a separate account with Databricks</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7602278" y="2200940"/>
            <a:ext cx="4456357" cy="25459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477500" y="3808048"/>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840" y="2990475"/>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 Notebooks Overview</a:t>
            </a:r>
          </a:p>
        </p:txBody>
      </p:sp>
      <p:sp>
        <p:nvSpPr>
          <p:cNvPr id="5" name="Text Placeholder 4">
            <a:extLst>
              <a:ext uri="{FF2B5EF4-FFF2-40B4-BE49-F238E27FC236}">
                <a16:creationId xmlns:a16="http://schemas.microsoft.com/office/drawing/2014/main" id="{CF9DAE53-8551-4C86-8BE0-E30F798FCECC}"/>
              </a:ext>
            </a:extLst>
          </p:cNvPr>
          <p:cNvSpPr>
            <a:spLocks noGrp="1"/>
          </p:cNvSpPr>
          <p:nvPr>
            <p:ph type="body" sz="quarter" idx="11"/>
          </p:nvPr>
        </p:nvSpPr>
        <p:spPr>
          <a:xfrm>
            <a:off x="267684" y="963482"/>
            <a:ext cx="11655078" cy="461665"/>
          </a:xfrm>
        </p:spPr>
        <p:txBody>
          <a:bodyPr/>
          <a:lstStyle/>
          <a:p>
            <a:pPr algn="ctr"/>
            <a:r>
              <a:rPr lang="en-US" sz="2000"/>
              <a:t>Notebooks are a popular way to develop, and run, Spark Applications</a:t>
            </a:r>
          </a:p>
        </p:txBody>
      </p:sp>
      <p:sp>
        <p:nvSpPr>
          <p:cNvPr id="3" name="Rectangle 2">
            <a:extLst>
              <a:ext uri="{FF2B5EF4-FFF2-40B4-BE49-F238E27FC236}">
                <a16:creationId xmlns:a16="http://schemas.microsoft.com/office/drawing/2014/main" id="{570F6E7C-E781-4447-8D39-C95E6CD6C3B3}"/>
              </a:ext>
            </a:extLst>
          </p:cNvPr>
          <p:cNvSpPr/>
          <p:nvPr/>
        </p:nvSpPr>
        <p:spPr>
          <a:xfrm>
            <a:off x="0" y="2075272"/>
            <a:ext cx="6095999" cy="3377848"/>
          </a:xfrm>
          <a:prstGeom prst="rect">
            <a:avLst/>
          </a:prstGeom>
        </p:spPr>
        <p:txBody>
          <a:bodyPr wrap="square">
            <a:spAutoFit/>
          </a:bodyPr>
          <a:lstStyle/>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not only for authoring Spark applications but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run/executed directly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on clusters</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400" b="0" i="0" u="none" strike="noStrike" kern="1200" cap="none" spc="0" normalizeH="0" baseline="0" noProof="0">
                <a:ln>
                  <a:noFill/>
                </a:ln>
                <a:solidFill>
                  <a:srgbClr val="E74C3C"/>
                </a:solidFill>
                <a:effectLst/>
                <a:uLnTx/>
                <a:uFillTx/>
                <a:latin typeface="Segoe UI Semilight" panose="020B0402040204020203" pitchFamily="34" charset="0"/>
                <a:ea typeface="+mn-ea"/>
                <a:cs typeface="Segoe UI Semilight" panose="020B0402040204020203" pitchFamily="34" charset="0"/>
              </a:rPr>
              <a:t>Shift+Enter</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click the    at the top right of the cell in a notebook</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Submit via Job</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support fine grained permissions—so they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securely shared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with colleagues for collaboration (see following slide for details on permissions and abilities)</a:t>
            </a: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well-suited for prototyping, rapid development, exploration, discovery and iterative development</a:t>
            </a:r>
          </a:p>
        </p:txBody>
      </p:sp>
      <p:pic>
        <p:nvPicPr>
          <p:cNvPr id="11266" name="Picture 2"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514" y="2099117"/>
            <a:ext cx="5244294" cy="3047222"/>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3F144A-956F-4CE2-90E5-E9C29B27EFD3}"/>
              </a:ext>
            </a:extLst>
          </p:cNvPr>
          <p:cNvSpPr/>
          <p:nvPr/>
        </p:nvSpPr>
        <p:spPr>
          <a:xfrm>
            <a:off x="6305380" y="5146339"/>
            <a:ext cx="5629523" cy="276999"/>
          </a:xfrm>
          <a:prstGeom prst="rect">
            <a:avLst/>
          </a:prstGeom>
        </p:spPr>
        <p:txBody>
          <a:bodyPr wrap="square">
            <a:spAutoFit/>
          </a:bodyPr>
          <a:lstStyle/>
          <a:p>
            <a:pPr marL="181920" marR="0" lvl="1" indent="0" algn="l" defTabSz="895769" rtl="0" eaLnBrk="1" fontAlgn="auto" latinLnBrk="0" hangingPunct="1">
              <a:lnSpc>
                <a:spcPct val="100000"/>
              </a:lnSpc>
              <a:spcBef>
                <a:spcPts val="600"/>
              </a:spcBef>
              <a:spcAft>
                <a:spcPts val="300"/>
              </a:spcAft>
              <a:buClr>
                <a:srgbClr val="0078D7"/>
              </a:buClr>
              <a:buSzTx/>
              <a:buFontTx/>
              <a:buNone/>
              <a:tabLst>
                <a:tab pos="632806" algn="l"/>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Notebooks typically consist of code, data, visualization, comments and notes</a:t>
            </a:r>
          </a:p>
        </p:txBody>
      </p:sp>
      <p:grpSp>
        <p:nvGrpSpPr>
          <p:cNvPr id="9" name="Group 8">
            <a:extLst>
              <a:ext uri="{FF2B5EF4-FFF2-40B4-BE49-F238E27FC236}">
                <a16:creationId xmlns:a16="http://schemas.microsoft.com/office/drawing/2014/main" id="{74C070DB-F3AD-4F42-B025-DDFEB001F09D}"/>
              </a:ext>
            </a:extLst>
          </p:cNvPr>
          <p:cNvGrpSpPr/>
          <p:nvPr/>
        </p:nvGrpSpPr>
        <p:grpSpPr>
          <a:xfrm>
            <a:off x="1839028" y="3110957"/>
            <a:ext cx="180975" cy="209550"/>
            <a:chOff x="2029860" y="5410831"/>
            <a:chExt cx="180975" cy="209550"/>
          </a:xfrm>
        </p:grpSpPr>
        <p:sp>
          <p:nvSpPr>
            <p:cNvPr id="8" name="Rectangle 7">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49E6C537-DF3E-4D33-88C0-D5F3D7F8580B}"/>
                </a:ext>
              </a:extLst>
            </p:cNvPr>
            <p:cNvPicPr>
              <a:picLocks noChangeAspect="1"/>
            </p:cNvPicPr>
            <p:nvPr/>
          </p:nvPicPr>
          <p:blipFill>
            <a:blip r:embed="rId4"/>
            <a:stretch>
              <a:fillRect/>
            </a:stretch>
          </p:blipFill>
          <p:spPr>
            <a:xfrm>
              <a:off x="2029860" y="5410831"/>
              <a:ext cx="180975" cy="209550"/>
            </a:xfrm>
            <a:prstGeom prst="rect">
              <a:avLst/>
            </a:prstGeom>
            <a:ln>
              <a:solidFill>
                <a:schemeClr val="tx1"/>
              </a:solidFill>
            </a:ln>
          </p:spPr>
        </p:pic>
      </p:grpSp>
    </p:spTree>
    <p:extLst>
      <p:ext uri="{BB962C8B-B14F-4D97-AF65-F5344CB8AC3E}">
        <p14:creationId xmlns:p14="http://schemas.microsoft.com/office/powerpoint/2010/main" val="21538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Model – Enrich - Serve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49604"/>
            <a:ext cx="1034706"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Prep</a:t>
            </a:r>
          </a:p>
          <a:p>
            <a:r>
              <a:rPr lang="en-US" dirty="0"/>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Model</a:t>
            </a:r>
          </a:p>
          <a:p>
            <a:r>
              <a:rPr lang="en-US" dirty="0"/>
              <a:t>Enrich</a:t>
            </a:r>
          </a:p>
          <a:p>
            <a:r>
              <a:rPr lang="en-US" dirty="0"/>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224499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a:xfrm>
            <a:off x="482129" y="76745"/>
            <a:ext cx="11306469" cy="813819"/>
          </a:xfrm>
        </p:spPr>
        <p:txBody>
          <a:bodyPr/>
          <a:lstStyle/>
          <a:p>
            <a:pPr defTabSz="914225">
              <a:lnSpc>
                <a:spcPct val="100000"/>
              </a:lnSpc>
              <a:spcBef>
                <a:spcPts val="0"/>
              </a:spcBef>
            </a:pPr>
            <a:r>
              <a:rPr lang="en-US" sz="3200" kern="0" spc="49" dirty="0">
                <a:solidFill>
                  <a:srgbClr val="0078D7"/>
                </a:solidFill>
                <a:latin typeface="Segoe UI Semilight" charset="0"/>
                <a:ea typeface="Segoe UI Semilight" charset="0"/>
                <a:cs typeface="Segoe UI Semilight" charset="0"/>
              </a:rPr>
              <a:t>Machine Learning &amp; AI Portfolio</a:t>
            </a:r>
            <a:br>
              <a:rPr lang="en-US" sz="3200" kern="0" spc="49" dirty="0">
                <a:solidFill>
                  <a:srgbClr val="0078D7"/>
                </a:solidFill>
                <a:latin typeface="Segoe UI Semilight" charset="0"/>
                <a:ea typeface="Segoe UI Semilight" charset="0"/>
                <a:cs typeface="Segoe UI Semilight" charset="0"/>
              </a:rPr>
            </a:br>
            <a:r>
              <a:rPr lang="en-US" sz="1568" spc="98" dirty="0">
                <a:ln>
                  <a:noFill/>
                </a:ln>
                <a:solidFill>
                  <a:schemeClr val="tx1"/>
                </a:solidFill>
                <a:latin typeface="Segoe UI Semilight"/>
                <a:cs typeface="Segoe UI Light" panose="020B0502040204020203" pitchFamily="34" charset="0"/>
              </a:rPr>
              <a:t>When to use what?</a:t>
            </a:r>
            <a:br>
              <a:rPr lang="en-US" sz="1568" spc="98" dirty="0">
                <a:ln>
                  <a:noFill/>
                </a:ln>
                <a:solidFill>
                  <a:schemeClr val="tx1"/>
                </a:solidFill>
                <a:latin typeface="Segoe UI Semilight"/>
                <a:cs typeface="Segoe UI Light" panose="020B0502040204020203" pitchFamily="34" charset="0"/>
              </a:rPr>
            </a:br>
            <a:endParaRPr lang="en-US" sz="1568"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4637" y="5699381"/>
            <a:ext cx="3044425"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49043"/>
            <a:ext cx="2765224" cy="374934"/>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3887613"/>
            <a:ext cx="2765224"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188587"/>
            <a:ext cx="3660400"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395741"/>
            <a:ext cx="1233941" cy="430887"/>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342198"/>
            <a:ext cx="1233941" cy="26161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41224"/>
            <a:ext cx="1234678" cy="26161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726516"/>
            <a:ext cx="975054" cy="43088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t>
            </a:r>
            <a:b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b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067218" y="4710215"/>
            <a:ext cx="1145873" cy="6001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AML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678151" y="5768355"/>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693390" y="5768355"/>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4" name="Rectangle 33">
            <a:extLst>
              <a:ext uri="{FF2B5EF4-FFF2-40B4-BE49-F238E27FC236}">
                <a16:creationId xmlns:a16="http://schemas.microsoft.com/office/drawing/2014/main" id="{75CD90E1-C363-45D7-9410-2125A5A66228}"/>
              </a:ext>
            </a:extLst>
          </p:cNvPr>
          <p:cNvSpPr/>
          <p:nvPr/>
        </p:nvSpPr>
        <p:spPr>
          <a:xfrm>
            <a:off x="7607816" y="5768355"/>
            <a:ext cx="100033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Batch</a:t>
            </a:r>
          </a:p>
        </p:txBody>
      </p:sp>
      <p:sp>
        <p:nvSpPr>
          <p:cNvPr id="36" name="Rectangle 35">
            <a:extLst>
              <a:ext uri="{FF2B5EF4-FFF2-40B4-BE49-F238E27FC236}">
                <a16:creationId xmlns:a16="http://schemas.microsoft.com/office/drawing/2014/main" id="{62930F2D-A90E-4362-A959-FA0B1337DA44}"/>
              </a:ext>
            </a:extLst>
          </p:cNvPr>
          <p:cNvSpPr/>
          <p:nvPr/>
        </p:nvSpPr>
        <p:spPr>
          <a:xfrm>
            <a:off x="8658552" y="5768355"/>
            <a:ext cx="1015242"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38" name="Rectangle 37">
            <a:extLst>
              <a:ext uri="{FF2B5EF4-FFF2-40B4-BE49-F238E27FC236}">
                <a16:creationId xmlns:a16="http://schemas.microsoft.com/office/drawing/2014/main" id="{834BF3B1-9D60-40B0-B0D9-62A9D75BBD0B}"/>
              </a:ext>
            </a:extLst>
          </p:cNvPr>
          <p:cNvSpPr/>
          <p:nvPr/>
        </p:nvSpPr>
        <p:spPr>
          <a:xfrm>
            <a:off x="9724200" y="5768355"/>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42" name="Rectangle 41">
            <a:extLst>
              <a:ext uri="{FF2B5EF4-FFF2-40B4-BE49-F238E27FC236}">
                <a16:creationId xmlns:a16="http://schemas.microsoft.com/office/drawing/2014/main" id="{48B510BA-873E-47AC-AD6D-A804E4617003}"/>
              </a:ext>
            </a:extLst>
          </p:cNvPr>
          <p:cNvSpPr/>
          <p:nvPr/>
        </p:nvSpPr>
        <p:spPr>
          <a:xfrm>
            <a:off x="7150604" y="4049828"/>
            <a:ext cx="1407387"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315988" y="4731662"/>
            <a:ext cx="1076620"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10908119" y="2297241"/>
            <a:ext cx="1164831"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10908119" y="3142651"/>
            <a:ext cx="116483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826628"/>
            <a:ext cx="0" cy="51557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7857969" y="-1335326"/>
            <a:ext cx="470613" cy="679452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11490535" y="2558851"/>
            <a:ext cx="0" cy="58380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603808"/>
            <a:ext cx="0" cy="59240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063793" y="2259323"/>
            <a:ext cx="422726" cy="31582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627102"/>
            <a:ext cx="1" cy="41412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7854298" y="4311438"/>
            <a:ext cx="0" cy="420224"/>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464395" y="3534454"/>
            <a:ext cx="407381" cy="1944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302834"/>
            <a:ext cx="1" cy="42368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639423" y="5213994"/>
            <a:ext cx="638107"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131804" y="5231298"/>
            <a:ext cx="638107" cy="4903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158772" y="5286972"/>
            <a:ext cx="457976" cy="50479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666391" y="5284143"/>
            <a:ext cx="457976" cy="51044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145080" y="4805453"/>
            <a:ext cx="457976" cy="14678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674176" y="4276358"/>
            <a:ext cx="457976" cy="252601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181796" y="3768738"/>
            <a:ext cx="457976" cy="354125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E73E4E-C9F8-45EE-8FD2-82FF083A212A}"/>
              </a:ext>
            </a:extLst>
          </p:cNvPr>
          <p:cNvCxnSpPr>
            <a:cxnSpLocks/>
            <a:endCxn id="49" idx="0"/>
          </p:cNvCxnSpPr>
          <p:nvPr/>
        </p:nvCxnSpPr>
        <p:spPr>
          <a:xfrm>
            <a:off x="4696014" y="2774121"/>
            <a:ext cx="4610905" cy="393107"/>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49F267-479F-4CD8-BFB9-A9AD4017F9DB}"/>
              </a:ext>
            </a:extLst>
          </p:cNvPr>
          <p:cNvSpPr/>
          <p:nvPr/>
        </p:nvSpPr>
        <p:spPr>
          <a:xfrm>
            <a:off x="8658799" y="3167228"/>
            <a:ext cx="1296239" cy="6001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 ML, </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SparkR</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 </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SparklyR</a:t>
            </a:r>
            <a:endPar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endParaRPr>
          </a:p>
        </p:txBody>
      </p:sp>
      <p:cxnSp>
        <p:nvCxnSpPr>
          <p:cNvPr id="58" name="Connector: Elbow 57">
            <a:extLst>
              <a:ext uri="{FF2B5EF4-FFF2-40B4-BE49-F238E27FC236}">
                <a16:creationId xmlns:a16="http://schemas.microsoft.com/office/drawing/2014/main" id="{DBD3CF2E-83AA-4BD1-83FC-A4BCD658B209}"/>
              </a:ext>
            </a:extLst>
          </p:cNvPr>
          <p:cNvCxnSpPr>
            <a:cxnSpLocks/>
            <a:stCxn id="49" idx="2"/>
            <a:endCxn id="76" idx="0"/>
          </p:cNvCxnSpPr>
          <p:nvPr/>
        </p:nvCxnSpPr>
        <p:spPr>
          <a:xfrm rot="16200000" flipH="1">
            <a:off x="10098148" y="2976162"/>
            <a:ext cx="277115"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CABAF-1BC1-484F-A897-CC2FEF145230}"/>
              </a:ext>
            </a:extLst>
          </p:cNvPr>
          <p:cNvCxnSpPr>
            <a:cxnSpLocks/>
            <a:stCxn id="49" idx="2"/>
            <a:endCxn id="75" idx="0"/>
          </p:cNvCxnSpPr>
          <p:nvPr/>
        </p:nvCxnSpPr>
        <p:spPr>
          <a:xfrm>
            <a:off x="9306919" y="3767392"/>
            <a:ext cx="0" cy="27711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0E9CD2B-CB5A-495D-A626-AC5A3FCDD01B}"/>
              </a:ext>
            </a:extLst>
          </p:cNvPr>
          <p:cNvSpPr/>
          <p:nvPr/>
        </p:nvSpPr>
        <p:spPr>
          <a:xfrm>
            <a:off x="8658799" y="4044508"/>
            <a:ext cx="1296239"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Notebooks</a:t>
            </a:r>
          </a:p>
        </p:txBody>
      </p:sp>
      <p:sp>
        <p:nvSpPr>
          <p:cNvPr id="76" name="Rectangle 75">
            <a:extLst>
              <a:ext uri="{FF2B5EF4-FFF2-40B4-BE49-F238E27FC236}">
                <a16:creationId xmlns:a16="http://schemas.microsoft.com/office/drawing/2014/main" id="{32440B87-3EC0-48AE-BFD8-782735B35F3D}"/>
              </a:ext>
            </a:extLst>
          </p:cNvPr>
          <p:cNvSpPr/>
          <p:nvPr/>
        </p:nvSpPr>
        <p:spPr>
          <a:xfrm>
            <a:off x="10518372" y="4044507"/>
            <a:ext cx="1296239"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Jobs</a:t>
            </a:r>
          </a:p>
        </p:txBody>
      </p:sp>
      <p:cxnSp>
        <p:nvCxnSpPr>
          <p:cNvPr id="84" name="Connector: Elbow 83">
            <a:extLst>
              <a:ext uri="{FF2B5EF4-FFF2-40B4-BE49-F238E27FC236}">
                <a16:creationId xmlns:a16="http://schemas.microsoft.com/office/drawing/2014/main" id="{82952F1E-9F37-479B-91A3-9FF53FE59076}"/>
              </a:ext>
            </a:extLst>
          </p:cNvPr>
          <p:cNvCxnSpPr>
            <a:cxnSpLocks/>
            <a:stCxn id="75" idx="2"/>
            <a:endCxn id="86" idx="0"/>
          </p:cNvCxnSpPr>
          <p:nvPr/>
        </p:nvCxnSpPr>
        <p:spPr>
          <a:xfrm rot="16200000" flipH="1">
            <a:off x="10044942" y="3568094"/>
            <a:ext cx="383526"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40D4C2A-B0BC-4DC2-B45A-B377A11DC21F}"/>
              </a:ext>
            </a:extLst>
          </p:cNvPr>
          <p:cNvSpPr/>
          <p:nvPr/>
        </p:nvSpPr>
        <p:spPr>
          <a:xfrm>
            <a:off x="10518372" y="4689644"/>
            <a:ext cx="1296239"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Databricks</a:t>
            </a:r>
          </a:p>
        </p:txBody>
      </p:sp>
      <p:cxnSp>
        <p:nvCxnSpPr>
          <p:cNvPr id="88" name="Straight Arrow Connector 87">
            <a:extLst>
              <a:ext uri="{FF2B5EF4-FFF2-40B4-BE49-F238E27FC236}">
                <a16:creationId xmlns:a16="http://schemas.microsoft.com/office/drawing/2014/main" id="{82BA84DF-51F4-42AD-8C77-6A2BDEBA95D0}"/>
              </a:ext>
            </a:extLst>
          </p:cNvPr>
          <p:cNvCxnSpPr>
            <a:cxnSpLocks/>
            <a:stCxn id="76" idx="2"/>
          </p:cNvCxnSpPr>
          <p:nvPr/>
        </p:nvCxnSpPr>
        <p:spPr>
          <a:xfrm flipH="1">
            <a:off x="11165288" y="4306117"/>
            <a:ext cx="1204" cy="38352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9188353-E88C-4D3E-9FF8-924CF915831B}"/>
              </a:ext>
            </a:extLst>
          </p:cNvPr>
          <p:cNvCxnSpPr>
            <a:cxnSpLocks/>
            <a:endCxn id="92" idx="0"/>
          </p:cNvCxnSpPr>
          <p:nvPr/>
        </p:nvCxnSpPr>
        <p:spPr>
          <a:xfrm>
            <a:off x="11165287" y="4910725"/>
            <a:ext cx="5220" cy="85762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211AAE-3A20-41BD-AE19-4A0D63661485}"/>
              </a:ext>
            </a:extLst>
          </p:cNvPr>
          <p:cNvSpPr/>
          <p:nvPr/>
        </p:nvSpPr>
        <p:spPr>
          <a:xfrm>
            <a:off x="10713294" y="5768354"/>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260656"/>
            <a:ext cx="11655840" cy="899537"/>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ML Modeling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3721301804"/>
              </p:ext>
            </p:extLst>
          </p:nvPr>
        </p:nvGraphicFramePr>
        <p:xfrm>
          <a:off x="653144" y="1160193"/>
          <a:ext cx="11096552" cy="5114628"/>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t>Scale for Training</a:t>
                      </a:r>
                      <a:endParaRPr lang="en-US" sz="1400">
                        <a:latin typeface="+mn-lt"/>
                      </a:endParaRPr>
                    </a:p>
                  </a:txBody>
                  <a:tcPr anchor="ctr"/>
                </a:tc>
                <a:tc>
                  <a:txBody>
                    <a:bodyPr/>
                    <a:lstStyle/>
                    <a:p>
                      <a:r>
                        <a:rPr lang="en-US" sz="1400"/>
                        <a:t>The ML service should be able to train models on very large amounts of data (TBs or PBs) within specified time intervals. Ideally the ML service can train models in parallel on distributed framework running on a cluster.</a:t>
                      </a:r>
                      <a:endParaRPr lang="en-US" sz="1400">
                        <a:latin typeface="+mn-lt"/>
                      </a:endParaRPr>
                    </a:p>
                  </a:txBody>
                  <a:tcPr anchor="ctr"/>
                </a:tc>
                <a:extLst>
                  <a:ext uri="{0D108BD9-81ED-4DB2-BD59-A6C34878D82A}">
                    <a16:rowId xmlns:a16="http://schemas.microsoft.com/office/drawing/2014/main" val="2884594221"/>
                  </a:ext>
                </a:extLst>
              </a:tr>
              <a:tr h="608880">
                <a:tc>
                  <a:txBody>
                    <a:bodyPr/>
                    <a:lstStyle/>
                    <a:p>
                      <a:r>
                        <a:rPr lang="en-US" sz="1400"/>
                        <a:t>Choice of Language</a:t>
                      </a:r>
                      <a:endParaRPr lang="en-US" sz="1400">
                        <a:latin typeface="+mn-lt"/>
                      </a:endParaRPr>
                    </a:p>
                  </a:txBody>
                  <a:tcPr anchor="ctr"/>
                </a:tc>
                <a:tc>
                  <a:txBody>
                    <a:bodyPr/>
                    <a:lstStyle/>
                    <a:p>
                      <a:r>
                        <a:rPr lang="en-US" sz="1400"/>
                        <a:t>The ML service should provide a choice of languages with which to author training scripts and programs, including Python and R.</a:t>
                      </a:r>
                      <a:endParaRPr lang="en-US" sz="1400">
                        <a:latin typeface="+mn-lt"/>
                      </a:endParaRPr>
                    </a:p>
                  </a:txBody>
                  <a:tcPr anchor="ctr"/>
                </a:tc>
                <a:extLst>
                  <a:ext uri="{0D108BD9-81ED-4DB2-BD59-A6C34878D82A}">
                    <a16:rowId xmlns:a16="http://schemas.microsoft.com/office/drawing/2014/main" val="3486309687"/>
                  </a:ext>
                </a:extLst>
              </a:tr>
              <a:tr h="608880">
                <a:tc>
                  <a:txBody>
                    <a:bodyPr/>
                    <a:lstStyle/>
                    <a:p>
                      <a:r>
                        <a:rPr lang="en-US" sz="1400"/>
                        <a:t>Choice of Algorithms</a:t>
                      </a:r>
                      <a:endParaRPr lang="en-US" sz="1400">
                        <a:latin typeface="+mn-lt"/>
                      </a:endParaRPr>
                    </a:p>
                  </a:txBody>
                  <a:tcPr anchor="ctr"/>
                </a:tc>
                <a:tc>
                  <a:txBody>
                    <a:bodyPr/>
                    <a:lstStyle/>
                    <a:p>
                      <a:r>
                        <a:rPr lang="en-US" sz="1400"/>
                        <a:t>The ML service should provide a choice of algorithms across multiple categories (Regression, Classification, Clustering, Collaborative Filtering, etc.) so that the most accurate and efficient models can be developed. </a:t>
                      </a:r>
                      <a:endParaRPr lang="en-US" sz="1400">
                        <a:latin typeface="+mn-lt"/>
                      </a:endParaRPr>
                    </a:p>
                  </a:txBody>
                  <a:tcPr anchor="ctr"/>
                </a:tc>
                <a:extLst>
                  <a:ext uri="{0D108BD9-81ED-4DB2-BD59-A6C34878D82A}">
                    <a16:rowId xmlns:a16="http://schemas.microsoft.com/office/drawing/2014/main" val="3925366304"/>
                  </a:ext>
                </a:extLst>
              </a:tr>
              <a:tr h="608880">
                <a:tc>
                  <a:txBody>
                    <a:bodyPr/>
                    <a:lstStyle/>
                    <a:p>
                      <a:r>
                        <a:rPr lang="en-US" sz="1400"/>
                        <a:t>Capture Training History </a:t>
                      </a:r>
                      <a:endParaRPr lang="en-US" sz="1400">
                        <a:latin typeface="+mn-lt"/>
                      </a:endParaRPr>
                    </a:p>
                  </a:txBody>
                  <a:tcPr anchor="ctr"/>
                </a:tc>
                <a:tc>
                  <a:txBody>
                    <a:bodyPr/>
                    <a:lstStyle/>
                    <a:p>
                      <a:r>
                        <a:rPr lang="en-US" sz="1400"/>
                        <a:t>The ML service should enable the evaluation of model performance over time. This should enable spotting regressions in model performance, and support returning to a previous state that yielded better performance.</a:t>
                      </a:r>
                      <a:endParaRPr lang="en-US" sz="1400">
                        <a:latin typeface="+mn-lt"/>
                      </a:endParaRPr>
                    </a:p>
                  </a:txBody>
                  <a:tcPr anchor="ctr"/>
                </a:tc>
                <a:extLst>
                  <a:ext uri="{0D108BD9-81ED-4DB2-BD59-A6C34878D82A}">
                    <a16:rowId xmlns:a16="http://schemas.microsoft.com/office/drawing/2014/main" val="1101621496"/>
                  </a:ext>
                </a:extLst>
              </a:tr>
              <a:tr h="608880">
                <a:tc>
                  <a:txBody>
                    <a:bodyPr/>
                    <a:lstStyle/>
                    <a:p>
                      <a:r>
                        <a:rPr lang="en-US" sz="1400"/>
                        <a:t>Enable Collaboration &amp; Review</a:t>
                      </a:r>
                      <a:endParaRPr lang="en-US" sz="1400">
                        <a:latin typeface="+mn-lt"/>
                      </a:endParaRPr>
                    </a:p>
                  </a:txBody>
                  <a:tcPr anchor="ctr"/>
                </a:tc>
                <a:tc>
                  <a:txBody>
                    <a:bodyPr/>
                    <a:lstStyle/>
                    <a:p>
                      <a:r>
                        <a:rPr lang="en-US" sz="1400"/>
                        <a:t>The training approach should be fully documented, ideally capturing prose descriptions along with code. The ML service should enable peers to easily collaborate in training, as well as share the documented training artifacts with stakeholders.</a:t>
                      </a:r>
                      <a:endParaRPr lang="en-US" sz="1400">
                        <a:latin typeface="+mn-lt"/>
                      </a:endParaRPr>
                    </a:p>
                  </a:txBody>
                  <a:tcPr anchor="ctr"/>
                </a:tc>
                <a:extLst>
                  <a:ext uri="{0D108BD9-81ED-4DB2-BD59-A6C34878D82A}">
                    <a16:rowId xmlns:a16="http://schemas.microsoft.com/office/drawing/2014/main" val="2316208820"/>
                  </a:ext>
                </a:extLst>
              </a:tr>
              <a:tr h="608880">
                <a:tc>
                  <a:txBody>
                    <a:bodyPr/>
                    <a:lstStyle/>
                    <a:p>
                      <a:r>
                        <a:rPr lang="en-US" sz="1400"/>
                        <a:t>Graphical Tools</a:t>
                      </a:r>
                      <a:endParaRPr lang="en-US" sz="1400">
                        <a:latin typeface="+mn-lt"/>
                      </a:endParaRPr>
                    </a:p>
                  </a:txBody>
                  <a:tcPr anchor="ctr"/>
                </a:tc>
                <a:tc>
                  <a:txBody>
                    <a:bodyPr/>
                    <a:lstStyle/>
                    <a:p>
                      <a:r>
                        <a:rPr lang="en-US" sz="1400"/>
                        <a:t>In addition to programmatic APIs, graphical tools should be available to author the training process as a graph—to help business analysts visualize the flow and to improve analyst’s productivity.</a:t>
                      </a:r>
                      <a:endParaRPr lang="en-US" sz="1400">
                        <a:latin typeface="+mn-lt"/>
                      </a:endParaRPr>
                    </a:p>
                  </a:txBody>
                  <a:tcPr anchor="ctr"/>
                </a:tc>
                <a:extLst>
                  <a:ext uri="{0D108BD9-81ED-4DB2-BD59-A6C34878D82A}">
                    <a16:rowId xmlns:a16="http://schemas.microsoft.com/office/drawing/2014/main" val="289331940"/>
                  </a:ext>
                </a:extLst>
              </a:tr>
              <a:tr h="859595">
                <a:tc>
                  <a:txBody>
                    <a:bodyPr/>
                    <a:lstStyle/>
                    <a:p>
                      <a:r>
                        <a:rPr lang="en-US" sz="1400"/>
                        <a:t>Support for Deep Learning</a:t>
                      </a:r>
                      <a:endParaRPr lang="en-US" sz="14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Deep Learning Frameworks—and GPU clusters to run them—are becoming popular. The ML service should support popular Deep Learning framework such as </a:t>
                      </a:r>
                      <a:r>
                        <a:rPr lang="en-US" sz="1400" dirty="0">
                          <a:hlinkClick r:id="rId3"/>
                        </a:rPr>
                        <a:t>Microsoft Cognitive Toolkit (CNTK)</a:t>
                      </a:r>
                      <a:r>
                        <a:rPr lang="en-US" sz="1400" dirty="0"/>
                        <a:t>, </a:t>
                      </a:r>
                      <a:r>
                        <a:rPr lang="en-US" sz="1400" dirty="0" err="1">
                          <a:hlinkClick r:id="rId4"/>
                        </a:rPr>
                        <a:t>BigDL</a:t>
                      </a:r>
                      <a:r>
                        <a:rPr lang="en-US" sz="1400" dirty="0"/>
                        <a:t> and </a:t>
                      </a:r>
                      <a:r>
                        <a:rPr lang="en-US" sz="1400" dirty="0">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41191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442765" y="300643"/>
            <a:ext cx="11306469" cy="4031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Spark Machine Learning(ML) Overview</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4294967295"/>
          </p:nvPr>
        </p:nvSpPr>
        <p:spPr>
          <a:xfrm>
            <a:off x="409722" y="1666061"/>
            <a:ext cx="7295092" cy="4402167"/>
          </a:xfrm>
        </p:spPr>
        <p:txBody>
          <a:bodyPr/>
          <a:lstStyle/>
          <a:p>
            <a:pPr marL="285750" lvl="1" indent="-285750">
              <a:lnSpc>
                <a:spcPts val="2255"/>
              </a:lnSpc>
              <a:spcBef>
                <a:spcPts val="588"/>
              </a:spcBef>
              <a:spcAft>
                <a:spcPts val="392"/>
              </a:spcAft>
              <a:buClr>
                <a:schemeClr val="tx1"/>
              </a:buClr>
              <a:buFont typeface="Arial" panose="020B0604020202020204" pitchFamily="34" charset="0"/>
              <a:buChar char="•"/>
            </a:pPr>
            <a:r>
              <a:rPr lang="en-US" sz="1800" dirty="0">
                <a:latin typeface="Segoe UI" panose="020B0502040204020203" pitchFamily="34" charset="0"/>
                <a:cs typeface="Segoe UI" panose="020B0502040204020203" pitchFamily="34" charset="0"/>
              </a:rPr>
              <a:t>Offers a set of parallelized machine learning algorithms (see next slide)</a:t>
            </a:r>
          </a:p>
          <a:p>
            <a:pPr marL="285750" lvl="1" indent="-285750">
              <a:lnSpc>
                <a:spcPts val="2255"/>
              </a:lnSpc>
              <a:spcBef>
                <a:spcPts val="588"/>
              </a:spcBef>
              <a:spcAft>
                <a:spcPts val="392"/>
              </a:spcAft>
              <a:buClr>
                <a:schemeClr val="tx1"/>
              </a:buClr>
              <a:buFont typeface="Arial" panose="020B0604020202020204" pitchFamily="34" charset="0"/>
              <a:buChar char="•"/>
            </a:pPr>
            <a:r>
              <a:rPr lang="en-US" sz="1800" dirty="0">
                <a:latin typeface="Segoe UI" panose="020B0502040204020203" pitchFamily="34" charset="0"/>
                <a:cs typeface="Segoe UI" panose="020B0502040204020203" pitchFamily="34" charset="0"/>
              </a:rPr>
              <a:t>Supports </a:t>
            </a:r>
            <a:r>
              <a:rPr lang="en-US" sz="1800" dirty="0">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Model Selection</a:t>
            </a:r>
            <a:r>
              <a:rPr lang="en-US" sz="1800" dirty="0">
                <a:latin typeface="Segoe UI" panose="020B0502040204020203" pitchFamily="34" charset="0"/>
                <a:cs typeface="Segoe UI" panose="020B0502040204020203" pitchFamily="34" charset="0"/>
              </a:rPr>
              <a:t> (hyperparameter tuning) using </a:t>
            </a:r>
            <a:r>
              <a:rPr lang="en-US" sz="1800" dirty="0">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Cross Validation</a:t>
            </a:r>
            <a:r>
              <a:rPr lang="en-US" sz="1800" dirty="0">
                <a:latin typeface="Segoe UI" panose="020B0502040204020203" pitchFamily="34" charset="0"/>
                <a:cs typeface="Segoe UI" panose="020B0502040204020203" pitchFamily="34" charset="0"/>
              </a:rPr>
              <a:t> and </a:t>
            </a:r>
            <a:r>
              <a:rPr lang="en-US" sz="1800" dirty="0">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Train-Validation Split</a:t>
            </a:r>
            <a:r>
              <a:rPr lang="en-US" sz="2000" dirty="0">
                <a:latin typeface="Segoe UI" panose="020B0502040204020203" pitchFamily="34" charset="0"/>
                <a:cs typeface="Segoe UI" panose="020B0502040204020203" pitchFamily="34" charset="0"/>
              </a:rPr>
              <a:t>.</a:t>
            </a:r>
            <a:endParaRPr lang="en-US" sz="2000" dirty="0">
              <a:ln>
                <a:solidFill>
                  <a:srgbClr val="FFFFFF">
                    <a:alpha val="0"/>
                  </a:srgbClr>
                </a:solidFill>
              </a:ln>
              <a:latin typeface="Segoe UI" panose="020B0502040204020203" pitchFamily="34" charset="0"/>
              <a:ea typeface="Segoe UI" panose="020B0502040204020203" pitchFamily="34" charset="0"/>
              <a:cs typeface="Segoe UI" panose="020B0502040204020203" pitchFamily="34" charset="0"/>
            </a:endParaRPr>
          </a:p>
          <a:p>
            <a:pPr marL="285750" lvl="1" indent="-285750">
              <a:lnSpc>
                <a:spcPts val="2255"/>
              </a:lnSpc>
              <a:spcBef>
                <a:spcPts val="600"/>
              </a:spcBef>
              <a:buClr>
                <a:schemeClr val="tx1"/>
              </a:buClr>
              <a:buFont typeface="Arial" panose="020B0604020202020204" pitchFamily="34" charset="0"/>
              <a:buChar char="•"/>
            </a:pPr>
            <a:r>
              <a:rPr lang="en-US" sz="1800" dirty="0">
                <a:latin typeface="Segoe UI" panose="020B0502040204020203" pitchFamily="34" charset="0"/>
                <a:cs typeface="Segoe UI" panose="020B0502040204020203" pitchFamily="34" charset="0"/>
              </a:rPr>
              <a:t>Supports Java, Scala or Python apps using </a:t>
            </a:r>
            <a:r>
              <a:rPr lang="en-US" sz="1800" dirty="0" err="1">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DataFrame</a:t>
            </a:r>
            <a:r>
              <a:rPr lang="en-US" sz="1800" dirty="0">
                <a:latin typeface="Segoe UI" panose="020B0502040204020203" pitchFamily="34" charset="0"/>
                <a:cs typeface="Segoe UI" panose="020B0502040204020203" pitchFamily="34" charset="0"/>
              </a:rPr>
              <a:t>-based API (as of Spark 2.0). Benefits include:</a:t>
            </a:r>
          </a:p>
          <a:p>
            <a:pPr marL="285750" lvl="2" indent="-285750">
              <a:lnSpc>
                <a:spcPts val="2255"/>
              </a:lnSpc>
              <a:spcBef>
                <a:spcPts val="0"/>
              </a:spcBef>
              <a:buClr>
                <a:schemeClr val="tx1"/>
              </a:buClr>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rPr>
              <a:t>A uniform API across ML algorithms and across multiple languages</a:t>
            </a:r>
          </a:p>
          <a:p>
            <a:pPr marL="285750" lvl="2" indent="-285750">
              <a:lnSpc>
                <a:spcPts val="2255"/>
              </a:lnSpc>
              <a:spcBef>
                <a:spcPts val="0"/>
              </a:spcBef>
              <a:buClr>
                <a:schemeClr val="tx1"/>
              </a:buClr>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rPr>
              <a:t>Facilitates </a:t>
            </a:r>
            <a:r>
              <a:rPr lang="en-US" sz="1600" dirty="0">
                <a:solidFill>
                  <a:schemeClr val="tx1"/>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ML pipelines</a:t>
            </a:r>
            <a:r>
              <a:rPr lang="en-US" sz="1600" dirty="0">
                <a:solidFill>
                  <a:schemeClr val="tx1"/>
                </a:solidFill>
                <a:latin typeface="Segoe UI" panose="020B0502040204020203" pitchFamily="34" charset="0"/>
                <a:cs typeface="Segoe UI" panose="020B0502040204020203" pitchFamily="34" charset="0"/>
              </a:rPr>
              <a:t> (enables combining multiple algorithms into a single pipeline).</a:t>
            </a:r>
          </a:p>
          <a:p>
            <a:pPr marL="285750" lvl="2" indent="-285750">
              <a:lnSpc>
                <a:spcPts val="2255"/>
              </a:lnSpc>
              <a:spcBef>
                <a:spcPts val="0"/>
              </a:spcBef>
              <a:buClr>
                <a:schemeClr val="tx1"/>
              </a:buClr>
              <a:buFont typeface="Arial" panose="020B0604020202020204" pitchFamily="34" charset="0"/>
              <a:buChar char="•"/>
            </a:pPr>
            <a:r>
              <a:rPr lang="en-US" sz="1600" kern="0" dirty="0">
                <a:solidFill>
                  <a:schemeClr val="tx1"/>
                </a:solidFill>
                <a:latin typeface="Segoe UI" panose="020B0502040204020203" pitchFamily="34" charset="0"/>
                <a:cs typeface="Segoe UI" panose="020B0502040204020203" pitchFamily="34" charset="0"/>
              </a:rPr>
              <a:t>Optimizations through Tungsten and Catalyst</a:t>
            </a:r>
          </a:p>
          <a:p>
            <a:pPr marL="285750" lvl="1" indent="-285750">
              <a:lnSpc>
                <a:spcPts val="2255"/>
              </a:lnSpc>
              <a:spcBef>
                <a:spcPts val="600"/>
              </a:spcBef>
              <a:buClr>
                <a:schemeClr val="tx1"/>
              </a:buClr>
              <a:buFont typeface="Arial" panose="020B0604020202020204" pitchFamily="34" charset="0"/>
              <a:buChar char="•"/>
            </a:pPr>
            <a:r>
              <a:rPr lang="en-US" sz="1800" kern="0" dirty="0">
                <a:latin typeface="Segoe UI" panose="020B0502040204020203" pitchFamily="34" charset="0"/>
                <a:cs typeface="Segoe UI" panose="020B0502040204020203" pitchFamily="34" charset="0"/>
              </a:rPr>
              <a:t>Spark </a:t>
            </a:r>
            <a:r>
              <a:rPr lang="en-US" sz="1800" kern="0" dirty="0" err="1">
                <a:latin typeface="Segoe UI" panose="020B0502040204020203" pitchFamily="34" charset="0"/>
                <a:cs typeface="Segoe UI" panose="020B0502040204020203" pitchFamily="34" charset="0"/>
              </a:rPr>
              <a:t>MLlib</a:t>
            </a:r>
            <a:r>
              <a:rPr lang="en-US" sz="1800" kern="0" dirty="0">
                <a:latin typeface="Segoe UI" panose="020B0502040204020203" pitchFamily="34" charset="0"/>
                <a:cs typeface="Segoe UI" panose="020B0502040204020203" pitchFamily="34" charset="0"/>
              </a:rPr>
              <a:t> comes pre-installed on Azure Databricks and HDInsight</a:t>
            </a:r>
          </a:p>
          <a:p>
            <a:pPr marL="285750" lvl="1" indent="-285750">
              <a:lnSpc>
                <a:spcPts val="2255"/>
              </a:lnSpc>
              <a:spcBef>
                <a:spcPts val="600"/>
              </a:spcBef>
              <a:buClr>
                <a:schemeClr val="tx1"/>
              </a:buClr>
              <a:buFont typeface="Arial" panose="020B0604020202020204" pitchFamily="34" charset="0"/>
              <a:buChar char="•"/>
            </a:pPr>
            <a:r>
              <a:rPr lang="en-US" sz="1800" kern="0" dirty="0">
                <a:latin typeface="Segoe UI" panose="020B0502040204020203" pitchFamily="34" charset="0"/>
                <a:cs typeface="Segoe UI" panose="020B0502040204020203" pitchFamily="34" charset="0"/>
              </a:rPr>
              <a:t>3</a:t>
            </a:r>
            <a:r>
              <a:rPr lang="en-US" sz="1800" kern="0" baseline="30000" dirty="0">
                <a:latin typeface="Segoe UI" panose="020B0502040204020203" pitchFamily="34" charset="0"/>
                <a:cs typeface="Segoe UI" panose="020B0502040204020203" pitchFamily="34" charset="0"/>
              </a:rPr>
              <a:t>rd</a:t>
            </a:r>
            <a:r>
              <a:rPr lang="en-US" sz="1800" kern="0" dirty="0">
                <a:latin typeface="Segoe UI" panose="020B0502040204020203" pitchFamily="34" charset="0"/>
                <a:cs typeface="Segoe UI" panose="020B0502040204020203" pitchFamily="34" charset="0"/>
              </a:rPr>
              <a:t> Party libraries supported include: </a:t>
            </a:r>
            <a:r>
              <a:rPr lang="en-US" sz="1800" kern="0" dirty="0">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H20 Sparkling Water</a:t>
            </a:r>
            <a:r>
              <a:rPr lang="en-US" sz="1800" kern="0" dirty="0">
                <a:latin typeface="Segoe UI" panose="020B0502040204020203" pitchFamily="34" charset="0"/>
                <a:cs typeface="Segoe UI" panose="020B0502040204020203" pitchFamily="34" charset="0"/>
              </a:rPr>
              <a:t>, </a:t>
            </a:r>
            <a:r>
              <a:rPr lang="en-US" sz="1800" kern="0" dirty="0" err="1">
                <a:latin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SciKit</a:t>
            </a:r>
            <a:r>
              <a:rPr lang="en-US" sz="1800" kern="0" dirty="0">
                <a:latin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-learn</a:t>
            </a:r>
            <a:r>
              <a:rPr lang="en-US" sz="1800" kern="0" dirty="0">
                <a:latin typeface="Segoe UI" panose="020B0502040204020203" pitchFamily="34" charset="0"/>
                <a:cs typeface="Segoe UI" panose="020B0502040204020203" pitchFamily="34" charset="0"/>
              </a:rPr>
              <a:t> and </a:t>
            </a:r>
            <a:r>
              <a:rPr lang="en-US" sz="1800" kern="0" dirty="0" err="1">
                <a:latin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XGBoost</a:t>
            </a:r>
            <a:r>
              <a:rPr lang="en-US" sz="1800" kern="0" dirty="0">
                <a:latin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 </a:t>
            </a:r>
            <a:endParaRPr lang="en-US" sz="1800" kern="0" dirty="0">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A8C2A206-C5AD-453F-9835-49ABAC6FFFC3}"/>
              </a:ext>
            </a:extLst>
          </p:cNvPr>
          <p:cNvSpPr txBox="1"/>
          <p:nvPr/>
        </p:nvSpPr>
        <p:spPr>
          <a:xfrm>
            <a:off x="109776" y="1050855"/>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Enables Parallel, Distributed ML for large datasets on Spark Clusters</a:t>
            </a:r>
          </a:p>
        </p:txBody>
      </p:sp>
      <p:pic>
        <p:nvPicPr>
          <p:cNvPr id="13314" name="Picture 2" descr="Image result for Spark ML">
            <a:extLst>
              <a:ext uri="{FF2B5EF4-FFF2-40B4-BE49-F238E27FC236}">
                <a16:creationId xmlns:a16="http://schemas.microsoft.com/office/drawing/2014/main" id="{A255788A-ABE3-4213-B08C-B32D8607ED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3867" y="2609808"/>
            <a:ext cx="3689074" cy="1638383"/>
          </a:xfrm>
          <a:prstGeom prst="rect">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20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3992-6A12-48A0-A471-026C2D6AD650}"/>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MMLSpark</a:t>
            </a:r>
          </a:p>
        </p:txBody>
      </p:sp>
      <p:sp>
        <p:nvSpPr>
          <p:cNvPr id="3" name="Text Placeholder 7">
            <a:extLst>
              <a:ext uri="{FF2B5EF4-FFF2-40B4-BE49-F238E27FC236}">
                <a16:creationId xmlns:a16="http://schemas.microsoft.com/office/drawing/2014/main" id="{751DA76B-8294-4361-ACF2-B263F76D3EA0}"/>
              </a:ext>
            </a:extLst>
          </p:cNvPr>
          <p:cNvSpPr txBox="1">
            <a:spLocks/>
          </p:cNvSpPr>
          <p:nvPr/>
        </p:nvSpPr>
        <p:spPr>
          <a:xfrm>
            <a:off x="477077" y="1728000"/>
            <a:ext cx="6861976" cy="4198585"/>
          </a:xfrm>
          <a:prstGeom prst="rect">
            <a:avLst/>
          </a:prstGeom>
        </p:spPr>
        <p:txBody>
          <a:bodyPr vert="horz" wrap="square" lIns="146304" tIns="91440" rIns="146304" bIns="91440" rtlCol="0">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1" marR="0" lvl="1" indent="0" algn="l" defTabSz="914192" rtl="0" eaLnBrk="1" fontAlgn="auto" latinLnBrk="0" hangingPunct="1">
              <a:lnSpc>
                <a:spcPts val="2255"/>
              </a:lnSpc>
              <a:spcBef>
                <a:spcPts val="588"/>
              </a:spcBef>
              <a:spcAft>
                <a:spcPts val="392"/>
              </a:spcAft>
              <a:buClr>
                <a:srgbClr val="0078D7"/>
              </a:buClr>
              <a:buSzPct val="90000"/>
              <a:buFont typeface="Arial" pitchFamily="34" charset="0"/>
              <a:buNone/>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hlinkClick r:id="rId3" action="ppaction://hlinkfile"/>
              </a:rPr>
              <a:t>Microsoft Machine Learning Library</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for Apache Spark (MMLSpark) lets you easily create scalable machine learning models for large datasets. </a:t>
            </a:r>
          </a:p>
          <a:p>
            <a:pPr marL="336081" marR="0" lvl="1" indent="0" algn="l" defTabSz="914192" rtl="0" eaLnBrk="1" fontAlgn="auto" latinLnBrk="0" hangingPunct="1">
              <a:lnSpc>
                <a:spcPts val="2255"/>
              </a:lnSpc>
              <a:spcBef>
                <a:spcPts val="588"/>
              </a:spcBef>
              <a:spcAft>
                <a:spcPts val="392"/>
              </a:spcAft>
              <a:buClr>
                <a:srgbClr val="0078D7"/>
              </a:buClr>
              <a:buSzPct val="90000"/>
              <a:buFont typeface="Arial" pitchFamily="34" charset="0"/>
              <a:buNone/>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It includes integration of SparkML pipelines with the </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hlinkClick r:id="rId4" action="ppaction://hlinkfile"/>
              </a:rPr>
              <a:t>Microsoft Cognitive Toolkit</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and </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hlinkClick r:id="rId5"/>
              </a:rPr>
              <a:t>OpenCV</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enabling you to:</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Ingress and pre-process image data</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Featurize images and text using pre-trained deep learning models</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Train and score classification and regression models using implicit featurization</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MML Spark can be installed in Azure </a:t>
            </a:r>
            <a:r>
              <a:rPr kumimoji="0" lang="en-US" sz="1600" b="0" i="0" u="none" strike="noStrike" kern="0" cap="none" spc="0" normalizeH="0" baseline="0" noProof="0" err="1">
                <a:ln>
                  <a:noFill/>
                </a:ln>
                <a:solidFill>
                  <a:srgbClr val="505050"/>
                </a:solidFill>
                <a:effectLst/>
                <a:uLnTx/>
                <a:uFillTx/>
                <a:latin typeface="Segoe UI Semilight"/>
                <a:ea typeface="+mn-ea"/>
                <a:cs typeface="Segoe UI Semilight" panose="020B0402040204020203" pitchFamily="34" charset="0"/>
              </a:rPr>
              <a:t>Databricks</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and HDInsight Spark clusters.</a:t>
            </a:r>
          </a:p>
          <a:p>
            <a:pPr marL="0" marR="0" lvl="0" indent="0" algn="l" defTabSz="914192" rtl="0" eaLnBrk="1" fontAlgn="auto" latinLnBrk="0" hangingPunct="1">
              <a:lnSpc>
                <a:spcPts val="2255"/>
              </a:lnSpc>
              <a:spcBef>
                <a:spcPts val="588"/>
              </a:spcBef>
              <a:spcAft>
                <a:spcPts val="392"/>
              </a:spcAft>
              <a:buClr>
                <a:srgbClr val="0078D7"/>
              </a:buClr>
              <a:buSzPct val="90000"/>
              <a:buFont typeface="Arial" pitchFamily="34" charset="0"/>
              <a:buNone/>
              <a:tabLst/>
              <a:defRPr/>
            </a:pPr>
            <a:endParaRPr kumimoji="0" lang="en-US" sz="2971"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endParaRPr>
          </a:p>
        </p:txBody>
      </p:sp>
      <p:pic>
        <p:nvPicPr>
          <p:cNvPr id="15362" name="Picture 2" descr="https://azure.microsoft.com/svghandler/machine-learning-studio/?width=600&amp;height=315">
            <a:extLst>
              <a:ext uri="{FF2B5EF4-FFF2-40B4-BE49-F238E27FC236}">
                <a16:creationId xmlns:a16="http://schemas.microsoft.com/office/drawing/2014/main" id="{689A6329-8F75-4AE6-96D0-BBEB0C6C15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058" y="2079103"/>
            <a:ext cx="3777577" cy="198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291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9240" y="232678"/>
            <a:ext cx="11655840" cy="899665"/>
          </a:xfrm>
        </p:spPr>
        <p:txBody>
          <a:bodyPr anchor="ctr"/>
          <a:lstStyle/>
          <a:p>
            <a:pPr algn="ctr"/>
            <a:r>
              <a:rPr lang="en-US" sz="2400" cap="all" spc="800">
                <a:solidFill>
                  <a:srgbClr val="0078D7"/>
                </a:solidFill>
                <a:latin typeface="Segoe UI Light" charset="0"/>
                <a:cs typeface="Segoe UI Light" charset="0"/>
              </a:rPr>
              <a:t>SparkR</a:t>
            </a:r>
            <a:r>
              <a:rPr lang="en-US"/>
              <a:t> </a:t>
            </a:r>
            <a:r>
              <a:rPr lang="en-US" sz="2400" cap="all" spc="800">
                <a:solidFill>
                  <a:srgbClr val="0078D7"/>
                </a:solidFill>
                <a:latin typeface="Segoe UI Light" charset="0"/>
                <a:cs typeface="Segoe UI Light" charset="0"/>
              </a:rPr>
              <a:t>Overview</a:t>
            </a:r>
          </a:p>
        </p:txBody>
      </p:sp>
      <p:grpSp>
        <p:nvGrpSpPr>
          <p:cNvPr id="36" name="Group 35">
            <a:extLst>
              <a:ext uri="{FF2B5EF4-FFF2-40B4-BE49-F238E27FC236}">
                <a16:creationId xmlns:a16="http://schemas.microsoft.com/office/drawing/2014/main" id="{9D824C24-EA7B-4028-8F12-62D92DF62F67}"/>
              </a:ext>
            </a:extLst>
          </p:cNvPr>
          <p:cNvGrpSpPr/>
          <p:nvPr/>
        </p:nvGrpSpPr>
        <p:grpSpPr>
          <a:xfrm>
            <a:off x="1157014" y="3401304"/>
            <a:ext cx="9707794" cy="3391127"/>
            <a:chOff x="595423" y="3473302"/>
            <a:chExt cx="9902456" cy="3459126"/>
          </a:xfrm>
        </p:grpSpPr>
        <p:sp>
          <p:nvSpPr>
            <p:cNvPr id="35" name="Rectangle 34">
              <a:extLst>
                <a:ext uri="{FF2B5EF4-FFF2-40B4-BE49-F238E27FC236}">
                  <a16:creationId xmlns:a16="http://schemas.microsoft.com/office/drawing/2014/main" id="{5CACB354-55CA-4397-BF86-49BC4B1786DD}"/>
                </a:ext>
              </a:extLst>
            </p:cNvPr>
            <p:cNvSpPr/>
            <p:nvPr/>
          </p:nvSpPr>
          <p:spPr bwMode="auto">
            <a:xfrm>
              <a:off x="595423" y="3473302"/>
              <a:ext cx="9902456" cy="3459126"/>
            </a:xfrm>
            <a:prstGeom prst="rect">
              <a:avLst/>
            </a:prstGeom>
            <a:solidFill>
              <a:schemeClr val="bg1"/>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7E53A307-4259-476A-9907-9D4733F8AA1B}"/>
                </a:ext>
              </a:extLst>
            </p:cNvPr>
            <p:cNvSpPr/>
            <p:nvPr/>
          </p:nvSpPr>
          <p:spPr bwMode="auto">
            <a:xfrm>
              <a:off x="729673" y="3986243"/>
              <a:ext cx="4726420" cy="263848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07397E7-9539-4963-AC16-D4C4EC42D4EA}"/>
                </a:ext>
              </a:extLst>
            </p:cNvPr>
            <p:cNvSpPr/>
            <p:nvPr/>
          </p:nvSpPr>
          <p:spPr bwMode="auto">
            <a:xfrm>
              <a:off x="6681932" y="3986243"/>
              <a:ext cx="3598141" cy="1265381"/>
            </a:xfrm>
            <a:prstGeom prst="rect">
              <a:avLst/>
            </a:prstGeom>
            <a:solidFill>
              <a:schemeClr val="tx1">
                <a:lumMod val="20000"/>
                <a:lumOff val="8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BEF21825-B442-474D-9D36-9A19E509123B}"/>
                </a:ext>
              </a:extLst>
            </p:cNvPr>
            <p:cNvSpPr/>
            <p:nvPr/>
          </p:nvSpPr>
          <p:spPr bwMode="auto">
            <a:xfrm>
              <a:off x="1653311" y="4724403"/>
              <a:ext cx="1179946" cy="1256146"/>
            </a:xfrm>
            <a:prstGeom prst="rect">
              <a:avLst/>
            </a:prstGeom>
            <a:solidFill>
              <a:schemeClr val="accent1"/>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Spark</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Context</a:t>
              </a:r>
            </a:p>
          </p:txBody>
        </p:sp>
        <p:sp>
          <p:nvSpPr>
            <p:cNvPr id="14" name="Rectangle 13">
              <a:extLst>
                <a:ext uri="{FF2B5EF4-FFF2-40B4-BE49-F238E27FC236}">
                  <a16:creationId xmlns:a16="http://schemas.microsoft.com/office/drawing/2014/main" id="{7F67923B-A949-488A-8937-4117DFD6A719}"/>
                </a:ext>
              </a:extLst>
            </p:cNvPr>
            <p:cNvSpPr/>
            <p:nvPr/>
          </p:nvSpPr>
          <p:spPr bwMode="auto">
            <a:xfrm>
              <a:off x="3728599" y="4724403"/>
              <a:ext cx="1333501" cy="1256146"/>
            </a:xfrm>
            <a:prstGeom prst="rect">
              <a:avLst/>
            </a:prstGeom>
            <a:solidFill>
              <a:srgbClr val="0E6C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Java Spark Context</a:t>
              </a:r>
            </a:p>
          </p:txBody>
        </p:sp>
        <p:cxnSp>
          <p:nvCxnSpPr>
            <p:cNvPr id="12" name="Straight Arrow Connector 11">
              <a:extLst>
                <a:ext uri="{FF2B5EF4-FFF2-40B4-BE49-F238E27FC236}">
                  <a16:creationId xmlns:a16="http://schemas.microsoft.com/office/drawing/2014/main" id="{D080EB80-B729-4716-B473-099B3F924A72}"/>
                </a:ext>
              </a:extLst>
            </p:cNvPr>
            <p:cNvCxnSpPr>
              <a:cxnSpLocks/>
              <a:stCxn id="13" idx="3"/>
              <a:endCxn id="14" idx="1"/>
            </p:cNvCxnSpPr>
            <p:nvPr/>
          </p:nvCxnSpPr>
          <p:spPr>
            <a:xfrm>
              <a:off x="2833257" y="5352476"/>
              <a:ext cx="89534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63498F-1B1C-4D23-A16E-1412A544D157}"/>
                </a:ext>
              </a:extLst>
            </p:cNvPr>
            <p:cNvSpPr txBox="1"/>
            <p:nvPr/>
          </p:nvSpPr>
          <p:spPr>
            <a:xfrm>
              <a:off x="2777841" y="4618933"/>
              <a:ext cx="979054" cy="738664"/>
            </a:xfrm>
            <a:prstGeom prst="rect">
              <a:avLst/>
            </a:prstGeom>
            <a:noFill/>
          </p:spPr>
          <p:txBody>
            <a:bodyPr wrap="squar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R-JVM bridge</a:t>
              </a:r>
            </a:p>
          </p:txBody>
        </p:sp>
        <p:sp>
          <p:nvSpPr>
            <p:cNvPr id="18" name="Rectangle 17">
              <a:extLst>
                <a:ext uri="{FF2B5EF4-FFF2-40B4-BE49-F238E27FC236}">
                  <a16:creationId xmlns:a16="http://schemas.microsoft.com/office/drawing/2014/main" id="{0423CD69-FE31-4BF6-9349-A84D496B9661}"/>
                </a:ext>
              </a:extLst>
            </p:cNvPr>
            <p:cNvSpPr/>
            <p:nvPr/>
          </p:nvSpPr>
          <p:spPr bwMode="auto">
            <a:xfrm>
              <a:off x="6681932" y="5359345"/>
              <a:ext cx="3598141" cy="1265381"/>
            </a:xfrm>
            <a:prstGeom prst="rect">
              <a:avLst/>
            </a:prstGeom>
            <a:solidFill>
              <a:schemeClr val="tx1">
                <a:lumMod val="20000"/>
                <a:lumOff val="8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6A90EE91-A344-4C8E-8A7B-04546D2A5B66}"/>
                </a:ext>
              </a:extLst>
            </p:cNvPr>
            <p:cNvSpPr/>
            <p:nvPr/>
          </p:nvSpPr>
          <p:spPr bwMode="auto">
            <a:xfrm>
              <a:off x="7093849" y="4169412"/>
              <a:ext cx="1283531" cy="899042"/>
            </a:xfrm>
            <a:prstGeom prst="rect">
              <a:avLst/>
            </a:prstGeom>
            <a:solidFill>
              <a:schemeClr val="accent4">
                <a:lumMod val="75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Spark</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Executor</a:t>
              </a:r>
            </a:p>
          </p:txBody>
        </p:sp>
        <p:sp>
          <p:nvSpPr>
            <p:cNvPr id="20" name="Rectangle 19">
              <a:extLst>
                <a:ext uri="{FF2B5EF4-FFF2-40B4-BE49-F238E27FC236}">
                  <a16:creationId xmlns:a16="http://schemas.microsoft.com/office/drawing/2014/main" id="{3EDBF5CE-2019-4CF0-83A3-7FD118EAAD88}"/>
                </a:ext>
              </a:extLst>
            </p:cNvPr>
            <p:cNvSpPr/>
            <p:nvPr/>
          </p:nvSpPr>
          <p:spPr bwMode="auto">
            <a:xfrm>
              <a:off x="7093849" y="5542514"/>
              <a:ext cx="1283531" cy="899042"/>
            </a:xfrm>
            <a:prstGeom prst="rect">
              <a:avLst/>
            </a:prstGeom>
            <a:solidFill>
              <a:schemeClr val="accent4">
                <a:lumMod val="75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Spark</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Executor</a:t>
              </a:r>
            </a:p>
          </p:txBody>
        </p:sp>
        <p:pic>
          <p:nvPicPr>
            <p:cNvPr id="3076" name="Picture 4" descr="R">
              <a:extLst>
                <a:ext uri="{FF2B5EF4-FFF2-40B4-BE49-F238E27FC236}">
                  <a16:creationId xmlns:a16="http://schemas.microsoft.com/office/drawing/2014/main" id="{B5DE55EF-2CA7-41BC-B542-BAECF821E1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8844" y="4377489"/>
              <a:ext cx="623083" cy="4828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
              <a:extLst>
                <a:ext uri="{FF2B5EF4-FFF2-40B4-BE49-F238E27FC236}">
                  <a16:creationId xmlns:a16="http://schemas.microsoft.com/office/drawing/2014/main" id="{84F569DF-EF9F-4F34-9096-A1B0C1E4FE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8844" y="5750591"/>
              <a:ext cx="623083" cy="48288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C649861B-1C8B-413F-BEB1-D04F3EE65B66}"/>
                </a:ext>
              </a:extLst>
            </p:cNvPr>
            <p:cNvCxnSpPr>
              <a:stCxn id="19" idx="3"/>
              <a:endCxn id="3076" idx="1"/>
            </p:cNvCxnSpPr>
            <p:nvPr/>
          </p:nvCxnSpPr>
          <p:spPr>
            <a:xfrm>
              <a:off x="8377380" y="4618933"/>
              <a:ext cx="771464"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F4707C-03DE-43F2-90E8-F8A2ED6494B8}"/>
                </a:ext>
              </a:extLst>
            </p:cNvPr>
            <p:cNvCxnSpPr>
              <a:cxnSpLocks/>
              <a:stCxn id="20" idx="3"/>
            </p:cNvCxnSpPr>
            <p:nvPr/>
          </p:nvCxnSpPr>
          <p:spPr>
            <a:xfrm>
              <a:off x="8377380" y="5992035"/>
              <a:ext cx="79764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A697F21-980F-4B5B-80F3-5584911D9D17}"/>
                </a:ext>
              </a:extLst>
            </p:cNvPr>
            <p:cNvSpPr txBox="1"/>
            <p:nvPr/>
          </p:nvSpPr>
          <p:spPr>
            <a:xfrm>
              <a:off x="8433181" y="4264990"/>
              <a:ext cx="710964" cy="4893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Exec</a:t>
              </a:r>
            </a:p>
          </p:txBody>
        </p:sp>
        <p:sp>
          <p:nvSpPr>
            <p:cNvPr id="28" name="TextBox 27">
              <a:extLst>
                <a:ext uri="{FF2B5EF4-FFF2-40B4-BE49-F238E27FC236}">
                  <a16:creationId xmlns:a16="http://schemas.microsoft.com/office/drawing/2014/main" id="{CDE0B558-1FD4-489A-940A-ACCA968CC14E}"/>
                </a:ext>
              </a:extLst>
            </p:cNvPr>
            <p:cNvSpPr txBox="1"/>
            <p:nvPr/>
          </p:nvSpPr>
          <p:spPr>
            <a:xfrm>
              <a:off x="8435645" y="5644078"/>
              <a:ext cx="710964" cy="4893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Exec</a:t>
              </a:r>
            </a:p>
          </p:txBody>
        </p:sp>
        <p:sp>
          <p:nvSpPr>
            <p:cNvPr id="29" name="TextBox 28">
              <a:extLst>
                <a:ext uri="{FF2B5EF4-FFF2-40B4-BE49-F238E27FC236}">
                  <a16:creationId xmlns:a16="http://schemas.microsoft.com/office/drawing/2014/main" id="{A25B1D78-38EF-4034-81C3-059FFC6C1134}"/>
                </a:ext>
              </a:extLst>
            </p:cNvPr>
            <p:cNvSpPr txBox="1"/>
            <p:nvPr/>
          </p:nvSpPr>
          <p:spPr>
            <a:xfrm>
              <a:off x="7990281" y="3568397"/>
              <a:ext cx="1184748" cy="5447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Workers</a:t>
              </a:r>
            </a:p>
          </p:txBody>
        </p:sp>
        <p:pic>
          <p:nvPicPr>
            <p:cNvPr id="30" name="Picture 4" descr="R">
              <a:extLst>
                <a:ext uri="{FF2B5EF4-FFF2-40B4-BE49-F238E27FC236}">
                  <a16:creationId xmlns:a16="http://schemas.microsoft.com/office/drawing/2014/main" id="{70C91D91-8B69-4D5E-B7AA-688371454A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112" y="5068829"/>
              <a:ext cx="623083" cy="482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F9A7856-5464-41BD-A3D8-0FE56AD65A19}"/>
                </a:ext>
              </a:extLst>
            </p:cNvPr>
            <p:cNvSpPr txBox="1"/>
            <p:nvPr/>
          </p:nvSpPr>
          <p:spPr>
            <a:xfrm>
              <a:off x="2439092" y="3568397"/>
              <a:ext cx="880690" cy="5447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Local</a:t>
              </a:r>
            </a:p>
          </p:txBody>
        </p:sp>
        <p:cxnSp>
          <p:nvCxnSpPr>
            <p:cNvPr id="32" name="Straight Arrow Connector 31">
              <a:extLst>
                <a:ext uri="{FF2B5EF4-FFF2-40B4-BE49-F238E27FC236}">
                  <a16:creationId xmlns:a16="http://schemas.microsoft.com/office/drawing/2014/main" id="{06A44E5C-C184-40FA-AC5D-012158CD2E4B}"/>
                </a:ext>
              </a:extLst>
            </p:cNvPr>
            <p:cNvCxnSpPr>
              <a:stCxn id="4" idx="3"/>
              <a:endCxn id="11" idx="1"/>
            </p:cNvCxnSpPr>
            <p:nvPr/>
          </p:nvCxnSpPr>
          <p:spPr>
            <a:xfrm flipV="1">
              <a:off x="5456093" y="4618934"/>
              <a:ext cx="1225839" cy="6865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FC087E7-7C5D-4218-AA3B-8B5D3BB90868}"/>
                </a:ext>
              </a:extLst>
            </p:cNvPr>
            <p:cNvCxnSpPr>
              <a:stCxn id="4" idx="3"/>
              <a:endCxn id="18" idx="1"/>
            </p:cNvCxnSpPr>
            <p:nvPr/>
          </p:nvCxnSpPr>
          <p:spPr>
            <a:xfrm>
              <a:off x="5456093" y="5305485"/>
              <a:ext cx="1225839" cy="6865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D5288C2B-C819-4650-AB37-F750A24471B4}"/>
              </a:ext>
            </a:extLst>
          </p:cNvPr>
          <p:cNvSpPr txBox="1"/>
          <p:nvPr/>
        </p:nvSpPr>
        <p:spPr>
          <a:xfrm>
            <a:off x="269240" y="1004441"/>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 An R package that provides a light-weight frontend to use Apache Spark from R</a:t>
            </a:r>
          </a:p>
        </p:txBody>
      </p:sp>
      <p:sp>
        <p:nvSpPr>
          <p:cNvPr id="27" name="Text Placeholder 7">
            <a:extLst>
              <a:ext uri="{FF2B5EF4-FFF2-40B4-BE49-F238E27FC236}">
                <a16:creationId xmlns:a16="http://schemas.microsoft.com/office/drawing/2014/main" id="{68F5E873-5288-42B2-8797-A4F15F21DCC9}"/>
              </a:ext>
            </a:extLst>
          </p:cNvPr>
          <p:cNvSpPr txBox="1">
            <a:spLocks/>
          </p:cNvSpPr>
          <p:nvPr/>
        </p:nvSpPr>
        <p:spPr>
          <a:xfrm>
            <a:off x="808428" y="1518907"/>
            <a:ext cx="8615517" cy="1518364"/>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anose="020B0604020202020204" pitchFamily="34" charset="0"/>
              <a:buNone/>
              <a:tabLst/>
              <a:defRPr sz="2745" kern="1200" spc="0" baseline="0">
                <a:solidFill>
                  <a:schemeClr val="tx2"/>
                </a:solidFill>
                <a:latin typeface="+mn-lt"/>
                <a:ea typeface="+mn-ea"/>
                <a:cs typeface="Segoe UI Semilight" panose="020B0402040204020203" pitchFamily="34" charset="0"/>
              </a:defRPr>
            </a:lvl1pPr>
            <a:lvl2pPr marL="33614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60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8433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00843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Provides a distributed DataFrame implementation that supports operations like selection, filtering, aggregation etc (similar to R data frames, dplyr)</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Supports distributed machine learning using Spark MLlib.</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R programs can connect to a Spark cluster from RStudio, R shell, Rscript or other R IDEs</a:t>
            </a: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t>
            </a:r>
          </a:p>
        </p:txBody>
      </p:sp>
    </p:spTree>
    <p:extLst>
      <p:ext uri="{BB962C8B-B14F-4D97-AF65-F5344CB8AC3E}">
        <p14:creationId xmlns:p14="http://schemas.microsoft.com/office/powerpoint/2010/main" val="294101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181199" y="352363"/>
            <a:ext cx="11655840"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Deep Learning</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4294967295"/>
          </p:nvPr>
        </p:nvSpPr>
        <p:spPr>
          <a:xfrm>
            <a:off x="181199" y="2042481"/>
            <a:ext cx="7053160" cy="4275529"/>
          </a:xfrm>
        </p:spPr>
        <p:txBody>
          <a:bodyPr vert="horz" wrap="square" lIns="0" tIns="91440" rIns="146304" bIns="91440" rtlCol="0">
            <a:spAutoFit/>
          </a:bodyPr>
          <a:lstStyle/>
          <a:p>
            <a:pPr marL="285750" lvl="1" indent="-285750">
              <a:lnSpc>
                <a:spcPts val="2255"/>
              </a:lnSpc>
              <a:spcBef>
                <a:spcPts val="588"/>
              </a:spcBef>
              <a:spcAft>
                <a:spcPts val="392"/>
              </a:spcAft>
              <a:buClr>
                <a:schemeClr val="tx1"/>
              </a:buClr>
              <a:buFont typeface="Arial" panose="020B0604020202020204" pitchFamily="34" charset="0"/>
              <a:buChar char="•"/>
            </a:pPr>
            <a:r>
              <a:rPr lang="en-US" sz="1800" dirty="0">
                <a:latin typeface="Segoe UI" panose="020B0502040204020203" pitchFamily="34" charset="0"/>
                <a:cs typeface="Segoe UI" panose="020B0502040204020203" pitchFamily="34" charset="0"/>
              </a:rPr>
              <a:t>Supports Deep Learning Libraries/frameworks including:</a:t>
            </a:r>
          </a:p>
          <a:p>
            <a:pPr marL="285750" lvl="2" indent="-285750">
              <a:lnSpc>
                <a:spcPts val="2255"/>
              </a:lnSpc>
              <a:buClr>
                <a:schemeClr val="tx1"/>
              </a:buClr>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hlinkClick r:id="rId3"/>
              </a:rPr>
              <a:t>Microsoft Cognitive Toolkit (CNTK).</a:t>
            </a:r>
            <a:r>
              <a:rPr lang="en-US" sz="1600" dirty="0">
                <a:solidFill>
                  <a:schemeClr val="tx1"/>
                </a:solidFill>
                <a:latin typeface="Segoe UI" panose="020B0502040204020203" pitchFamily="34" charset="0"/>
                <a:cs typeface="Segoe UI" panose="020B0502040204020203" pitchFamily="34" charset="0"/>
              </a:rPr>
              <a:t> </a:t>
            </a:r>
          </a:p>
          <a:p>
            <a:pPr lvl="3"/>
            <a:r>
              <a:rPr lang="en-US">
                <a:hlinkClick r:id="rId4"/>
              </a:rPr>
              <a:t>Article</a:t>
            </a:r>
            <a:r>
              <a:rPr lang="en-US"/>
              <a:t> </a:t>
            </a:r>
            <a:r>
              <a:rPr lang="en-US" dirty="0"/>
              <a:t>explains how to install CNTK on Azure Databricks. </a:t>
            </a:r>
            <a:endParaRPr lang="en-US" dirty="0">
              <a:hlinkClick r:id="rId5"/>
            </a:endParaRPr>
          </a:p>
          <a:p>
            <a:pPr marL="285750" lvl="2" indent="-285750">
              <a:lnSpc>
                <a:spcPts val="2255"/>
              </a:lnSpc>
              <a:buClr>
                <a:schemeClr val="tx1"/>
              </a:buClr>
              <a:buFont typeface="Arial" panose="020B0604020202020204" pitchFamily="34" charset="0"/>
              <a:buChar char="•"/>
            </a:pPr>
            <a:r>
              <a:rPr lang="en-US" sz="1600" dirty="0" err="1">
                <a:solidFill>
                  <a:schemeClr val="tx1"/>
                </a:solidFill>
                <a:latin typeface="Segoe UI" panose="020B0502040204020203" pitchFamily="34" charset="0"/>
                <a:cs typeface="Segoe UI" panose="020B0502040204020203" pitchFamily="34" charset="0"/>
                <a:hlinkClick r:id="rId5"/>
              </a:rPr>
              <a:t>TensorFlowOnSpark</a:t>
            </a:r>
            <a:endParaRPr lang="en-US" sz="1600" dirty="0">
              <a:solidFill>
                <a:schemeClr val="tx1"/>
              </a:solidFill>
              <a:latin typeface="Segoe UI" panose="020B0502040204020203" pitchFamily="34" charset="0"/>
              <a:cs typeface="Segoe UI" panose="020B0502040204020203" pitchFamily="34" charset="0"/>
            </a:endParaRPr>
          </a:p>
          <a:p>
            <a:pPr marL="285750" lvl="2" indent="-285750">
              <a:lnSpc>
                <a:spcPts val="2255"/>
              </a:lnSpc>
              <a:buClr>
                <a:schemeClr val="tx1"/>
              </a:buClr>
              <a:buFont typeface="Arial" panose="020B0604020202020204" pitchFamily="34" charset="0"/>
              <a:buChar char="•"/>
            </a:pPr>
            <a:r>
              <a:rPr lang="en-US" sz="1600" dirty="0" err="1">
                <a:solidFill>
                  <a:schemeClr val="tx1"/>
                </a:solidFill>
                <a:latin typeface="Segoe UI" panose="020B0502040204020203" pitchFamily="34" charset="0"/>
                <a:cs typeface="Segoe UI" panose="020B0502040204020203" pitchFamily="34" charset="0"/>
                <a:hlinkClick r:id="rId6"/>
              </a:rPr>
              <a:t>BigDL</a:t>
            </a:r>
            <a:endParaRPr lang="en-US" sz="1600" dirty="0">
              <a:solidFill>
                <a:schemeClr val="tx1"/>
              </a:solidFill>
              <a:latin typeface="Segoe UI" panose="020B0502040204020203" pitchFamily="34" charset="0"/>
              <a:cs typeface="Segoe UI" panose="020B0502040204020203" pitchFamily="34" charset="0"/>
            </a:endParaRPr>
          </a:p>
          <a:p>
            <a:pPr marL="285750" lvl="1" indent="-285750">
              <a:lnSpc>
                <a:spcPts val="2255"/>
              </a:lnSpc>
              <a:spcBef>
                <a:spcPts val="588"/>
              </a:spcBef>
              <a:spcAft>
                <a:spcPts val="392"/>
              </a:spcAft>
              <a:buClr>
                <a:schemeClr val="tx1"/>
              </a:buClr>
              <a:buFont typeface="Arial" panose="020B0604020202020204" pitchFamily="34" charset="0"/>
              <a:buChar char="•"/>
            </a:pPr>
            <a:r>
              <a:rPr lang="en-US" sz="1800" dirty="0">
                <a:latin typeface="Segoe UI" panose="020B0502040204020203" pitchFamily="34" charset="0"/>
                <a:cs typeface="Segoe UI" panose="020B0502040204020203" pitchFamily="34" charset="0"/>
              </a:rPr>
              <a:t>Offers </a:t>
            </a:r>
            <a:r>
              <a:rPr lang="en-US" sz="1800" dirty="0">
                <a:latin typeface="Segoe UI" panose="020B0502040204020203" pitchFamily="34" charset="0"/>
                <a:cs typeface="Segoe UI" panose="020B0502040204020203" pitchFamily="34" charset="0"/>
                <a:hlinkClick r:id="rId7"/>
              </a:rPr>
              <a:t>Spark Deep Learning Pipelines</a:t>
            </a:r>
            <a:r>
              <a:rPr lang="en-US" sz="1800" dirty="0">
                <a:latin typeface="Segoe UI" panose="020B0502040204020203" pitchFamily="34" charset="0"/>
                <a:cs typeface="Segoe UI" panose="020B0502040204020203" pitchFamily="34" charset="0"/>
              </a:rPr>
              <a:t>, a suite of tools for working with and processing images using deep learning using </a:t>
            </a:r>
            <a:r>
              <a:rPr lang="en-US" sz="1800" dirty="0">
                <a:latin typeface="Segoe UI" panose="020B0502040204020203" pitchFamily="34" charset="0"/>
                <a:cs typeface="Segoe UI" panose="020B0502040204020203" pitchFamily="34" charset="0"/>
                <a:hlinkClick r:id="rId8"/>
              </a:rPr>
              <a:t>transfer learning</a:t>
            </a:r>
            <a:r>
              <a:rPr lang="en-US" sz="1800" dirty="0">
                <a:latin typeface="Segoe UI" panose="020B0502040204020203" pitchFamily="34" charset="0"/>
                <a:cs typeface="Segoe UI" panose="020B0502040204020203" pitchFamily="34" charset="0"/>
              </a:rPr>
              <a:t>. It includes high-level APIs for common aspects of deep learning so they can be done efficiently in a few lines of code:</a:t>
            </a:r>
          </a:p>
          <a:p>
            <a:pPr marL="285750" lvl="2" indent="-285750">
              <a:lnSpc>
                <a:spcPts val="2255"/>
              </a:lnSpc>
              <a:buClr>
                <a:schemeClr val="tx1"/>
              </a:buClr>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rPr>
              <a:t>Image loading</a:t>
            </a:r>
          </a:p>
          <a:p>
            <a:pPr marL="285750" lvl="2" indent="-285750">
              <a:lnSpc>
                <a:spcPts val="2255"/>
              </a:lnSpc>
              <a:buClr>
                <a:schemeClr val="tx1"/>
              </a:buClr>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rPr>
              <a:t>Applying pre-trained models as transformers in a Spark ML pipeline</a:t>
            </a:r>
          </a:p>
          <a:p>
            <a:pPr marL="285750" lvl="2" indent="-285750">
              <a:lnSpc>
                <a:spcPts val="2255"/>
              </a:lnSpc>
              <a:buClr>
                <a:schemeClr val="tx1"/>
              </a:buClr>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rPr>
              <a:t>Transfer learning</a:t>
            </a:r>
          </a:p>
          <a:p>
            <a:pPr marL="285750" lvl="2" indent="-285750">
              <a:lnSpc>
                <a:spcPts val="2255"/>
              </a:lnSpc>
              <a:buClr>
                <a:schemeClr val="tx1"/>
              </a:buClr>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rPr>
              <a:t>Distributed hyperparameter tuning</a:t>
            </a:r>
          </a:p>
          <a:p>
            <a:pPr marL="285750" lvl="2" indent="-285750">
              <a:lnSpc>
                <a:spcPts val="2255"/>
              </a:lnSpc>
              <a:buClr>
                <a:schemeClr val="tx1"/>
              </a:buClr>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rPr>
              <a:t>Deploying models in </a:t>
            </a:r>
            <a:r>
              <a:rPr lang="en-US" sz="1600" dirty="0" err="1">
                <a:solidFill>
                  <a:schemeClr val="tx1"/>
                </a:solidFill>
                <a:latin typeface="Segoe UI" panose="020B0502040204020203" pitchFamily="34" charset="0"/>
                <a:cs typeface="Segoe UI" panose="020B0502040204020203" pitchFamily="34" charset="0"/>
              </a:rPr>
              <a:t>DataFrames</a:t>
            </a:r>
            <a:r>
              <a:rPr lang="en-US" sz="1600" dirty="0">
                <a:solidFill>
                  <a:schemeClr val="tx1"/>
                </a:solidFill>
                <a:latin typeface="Segoe UI" panose="020B0502040204020203" pitchFamily="34" charset="0"/>
                <a:cs typeface="Segoe UI" panose="020B0502040204020203" pitchFamily="34" charset="0"/>
              </a:rPr>
              <a:t> and SQL</a:t>
            </a:r>
          </a:p>
        </p:txBody>
      </p:sp>
      <p:pic>
        <p:nvPicPr>
          <p:cNvPr id="14338" name="Picture 2" descr="Deep Learning Pipeline">
            <a:extLst>
              <a:ext uri="{FF2B5EF4-FFF2-40B4-BE49-F238E27FC236}">
                <a16:creationId xmlns:a16="http://schemas.microsoft.com/office/drawing/2014/main" id="{DD2A4D27-BED2-4BD9-A03A-C29CCB01906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49155" y="4298228"/>
            <a:ext cx="4187884" cy="2019782"/>
          </a:xfrm>
          <a:prstGeom prst="rect">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F245D1-957F-469B-BF39-0D69CEEB89DF}"/>
              </a:ext>
            </a:extLst>
          </p:cNvPr>
          <p:cNvSpPr txBox="1"/>
          <p:nvPr/>
        </p:nvSpPr>
        <p:spPr>
          <a:xfrm>
            <a:off x="476768" y="1041745"/>
            <a:ext cx="11064702" cy="738664"/>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Spark supports and integrates with a number of Deep Learning libraries and frameworks to make it easy to build and deploy Deep Learning applications</a:t>
            </a:r>
          </a:p>
        </p:txBody>
      </p:sp>
      <p:pic>
        <p:nvPicPr>
          <p:cNvPr id="14340" name="Picture 4" descr="https://databricks.com/wp-content/uploads/2017/06/image2-1.png">
            <a:extLst>
              <a:ext uri="{FF2B5EF4-FFF2-40B4-BE49-F238E27FC236}">
                <a16:creationId xmlns:a16="http://schemas.microsoft.com/office/drawing/2014/main" id="{E14D40C1-59DA-477C-A9F2-24A6C74A007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76304" y="2042481"/>
            <a:ext cx="4260735" cy="1619967"/>
          </a:xfrm>
          <a:prstGeom prst="rect">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72E7EB4-8AA7-4DD7-AB54-13798805C4B4}"/>
              </a:ext>
            </a:extLst>
          </p:cNvPr>
          <p:cNvSpPr/>
          <p:nvPr/>
        </p:nvSpPr>
        <p:spPr>
          <a:xfrm>
            <a:off x="8477075" y="3666824"/>
            <a:ext cx="251838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Distributed Hyperparameter Tuning</a:t>
            </a:r>
          </a:p>
        </p:txBody>
      </p:sp>
      <p:sp>
        <p:nvSpPr>
          <p:cNvPr id="6" name="Rectangle 5">
            <a:extLst>
              <a:ext uri="{FF2B5EF4-FFF2-40B4-BE49-F238E27FC236}">
                <a16:creationId xmlns:a16="http://schemas.microsoft.com/office/drawing/2014/main" id="{7B8A7C58-4BA1-49D8-AB68-294226E19AF4}"/>
              </a:ext>
            </a:extLst>
          </p:cNvPr>
          <p:cNvSpPr/>
          <p:nvPr/>
        </p:nvSpPr>
        <p:spPr>
          <a:xfrm>
            <a:off x="9296544" y="6303083"/>
            <a:ext cx="1318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Transfer Learning</a:t>
            </a:r>
          </a:p>
        </p:txBody>
      </p:sp>
    </p:spTree>
    <p:extLst>
      <p:ext uri="{BB962C8B-B14F-4D97-AF65-F5344CB8AC3E}">
        <p14:creationId xmlns:p14="http://schemas.microsoft.com/office/powerpoint/2010/main" val="307535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200" y="807629"/>
            <a:ext cx="11277599" cy="2769989"/>
          </a:xfrm>
          <a:prstGeom prst="rect">
            <a:avLst/>
          </a:prstGeom>
        </p:spPr>
        <p:txBody>
          <a:bodyPr wrap="square" lIns="0" tIns="0" rIns="0" bIns="0" rtlCol="0" anchor="t" anchorCtr="0">
            <a:spAutoFit/>
          </a:bodyPr>
          <a:lstStyle/>
          <a:p>
            <a:r>
              <a:rPr lang="en-US" dirty="0">
                <a:hlinkClick r:id="rId2"/>
              </a:rPr>
              <a:t>https://www.microsoft.com/trustcenter</a:t>
            </a:r>
          </a:p>
          <a:p>
            <a:r>
              <a:rPr lang="en-US" dirty="0">
                <a:hlinkClick r:id="rId2"/>
              </a:rPr>
              <a:t>https://www.microsoft.com/learn</a:t>
            </a:r>
          </a:p>
          <a:p>
            <a:endParaRPr lang="en-US" dirty="0">
              <a:hlinkClick r:id="rId2"/>
            </a:endParaRPr>
          </a:p>
          <a:p>
            <a:r>
              <a:rPr lang="en-US" dirty="0">
                <a:hlinkClick r:id="rId2"/>
              </a:rPr>
              <a:t>https://docs.microsoft.com</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lambda architecture</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C95EE-97ED-4CBE-B729-79A14B46DB49}"/>
              </a:ext>
            </a:extLst>
          </p:cNvPr>
          <p:cNvPicPr>
            <a:picLocks noChangeAspect="1"/>
          </p:cNvPicPr>
          <p:nvPr/>
        </p:nvPicPr>
        <p:blipFill>
          <a:blip r:embed="rId3"/>
          <a:stretch>
            <a:fillRect/>
          </a:stretch>
        </p:blipFill>
        <p:spPr>
          <a:xfrm>
            <a:off x="3210678" y="0"/>
            <a:ext cx="8981322" cy="6858000"/>
          </a:xfrm>
          <a:prstGeom prst="rect">
            <a:avLst/>
          </a:prstGeom>
          <a:solidFill>
            <a:schemeClr val="tx1"/>
          </a:solidFill>
        </p:spPr>
      </p:pic>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spTree>
    <p:extLst>
      <p:ext uri="{BB962C8B-B14F-4D97-AF65-F5344CB8AC3E}">
        <p14:creationId xmlns:p14="http://schemas.microsoft.com/office/powerpoint/2010/main" val="628328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2.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10583</Words>
  <Application>Microsoft Office PowerPoint</Application>
  <PresentationFormat>Widescreen</PresentationFormat>
  <Paragraphs>1387</Paragraphs>
  <Slides>54</Slides>
  <Notes>51</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54</vt:i4>
      </vt:variant>
    </vt:vector>
  </HeadingPairs>
  <TitlesOfParts>
    <vt:vector size="69" baseType="lpstr">
      <vt:lpstr>Arial</vt:lpstr>
      <vt:lpstr>Calibri</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Analytics with NRT Intelligence on Azure</vt:lpstr>
      <vt:lpstr>PowerPoint Presentation</vt:lpstr>
      <vt:lpstr>PowerPoint Presentation</vt:lpstr>
      <vt:lpstr>PowerPoint Presentation</vt:lpstr>
      <vt:lpstr>Lab Scenario (fictional!)</vt:lpstr>
      <vt:lpstr>Lab Overview</vt:lpstr>
      <vt:lpstr>PowerPoint Presentation</vt:lpstr>
      <vt:lpstr>Lab Environment</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Stream Analytics Scenarios</vt:lpstr>
      <vt:lpstr>Cloud Scale Analytics</vt:lpstr>
      <vt:lpstr>The Azure data landscape</vt:lpstr>
      <vt:lpstr>Ingest / Acquire</vt:lpstr>
      <vt:lpstr>Network data transfer</vt:lpstr>
      <vt:lpstr>Command line tools and APIs to copy and manage data</vt:lpstr>
      <vt:lpstr>Graphical user interface tools to copy and manage data</vt:lpstr>
      <vt:lpstr>Physical data transfer</vt:lpstr>
      <vt:lpstr>Azure Data Factory</vt:lpstr>
      <vt:lpstr>Stream ingestion (1/2)</vt:lpstr>
      <vt:lpstr>Stream ingestion (2/2)</vt:lpstr>
      <vt:lpstr>Store</vt:lpstr>
      <vt:lpstr>File storage requirements</vt:lpstr>
      <vt:lpstr>File storage requirements</vt:lpstr>
      <vt:lpstr>File storage</vt:lpstr>
      <vt:lpstr>Data storage</vt:lpstr>
      <vt:lpstr>Prep – Transform</vt:lpstr>
      <vt:lpstr>Data preparation, transformation, processing requirements</vt:lpstr>
      <vt:lpstr>Azure Data Factory</vt:lpstr>
      <vt:lpstr>Data Prep and Transformation Offerings (1/3)</vt:lpstr>
      <vt:lpstr>Data Prep and Transformation Offerings (2/3)</vt:lpstr>
      <vt:lpstr>Data Prep and Transformation Offerings (3/3)</vt:lpstr>
      <vt:lpstr>Azure Databricks</vt:lpstr>
      <vt:lpstr>Azure Databricks Notebooks Overview</vt:lpstr>
      <vt:lpstr>Model – Enrich - Serve</vt:lpstr>
      <vt:lpstr>Machine Learning &amp; AI Portfolio When to use what? </vt:lpstr>
      <vt:lpstr>ML Modeling Requirements</vt:lpstr>
      <vt:lpstr>Spark Machine Learning(ML) Overview</vt:lpstr>
      <vt:lpstr>MMLSpark</vt:lpstr>
      <vt:lpstr>SparkR Overview</vt:lpstr>
      <vt:lpstr>Deep Learning</vt:lpstr>
      <vt:lpstr>Additional Resources – Blogs, Whitepapers, Cloud Workshops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2019-01-27T00:34:24Z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